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vtt" ContentType="text/vtt"/>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4609" r:id="rId2"/>
    <p:sldId id="1730" r:id="rId3"/>
    <p:sldId id="1731" r:id="rId4"/>
    <p:sldId id="4473" r:id="rId5"/>
    <p:sldId id="260" r:id="rId6"/>
    <p:sldId id="1732" r:id="rId7"/>
    <p:sldId id="1733" r:id="rId8"/>
    <p:sldId id="1734" r:id="rId9"/>
    <p:sldId id="1735" r:id="rId10"/>
    <p:sldId id="1736" r:id="rId11"/>
    <p:sldId id="1512" r:id="rId12"/>
    <p:sldId id="4620" r:id="rId13"/>
    <p:sldId id="4618" r:id="rId14"/>
    <p:sldId id="4627" r:id="rId15"/>
    <p:sldId id="4628" r:id="rId16"/>
    <p:sldId id="4629" r:id="rId17"/>
    <p:sldId id="4630" r:id="rId18"/>
    <p:sldId id="4915" r:id="rId19"/>
    <p:sldId id="4916" r:id="rId20"/>
    <p:sldId id="4917" r:id="rId21"/>
    <p:sldId id="4918" r:id="rId22"/>
    <p:sldId id="4619" r:id="rId23"/>
    <p:sldId id="4621" r:id="rId24"/>
    <p:sldId id="429" r:id="rId25"/>
    <p:sldId id="4622" r:id="rId26"/>
    <p:sldId id="4623" r:id="rId27"/>
    <p:sldId id="4624" r:id="rId28"/>
    <p:sldId id="4625" r:id="rId29"/>
    <p:sldId id="4626" r:id="rId30"/>
    <p:sldId id="391" r:id="rId31"/>
    <p:sldId id="1509" r:id="rId32"/>
    <p:sldId id="1500" r:id="rId33"/>
    <p:sldId id="1501" r:id="rId34"/>
    <p:sldId id="383" r:id="rId35"/>
    <p:sldId id="1553" r:id="rId36"/>
    <p:sldId id="4472" r:id="rId37"/>
    <p:sldId id="4614" r:id="rId38"/>
    <p:sldId id="262" r:id="rId39"/>
    <p:sldId id="4962" r:id="rId40"/>
    <p:sldId id="4963" r:id="rId41"/>
    <p:sldId id="4965" r:id="rId42"/>
    <p:sldId id="1513" r:id="rId43"/>
    <p:sldId id="1723" r:id="rId44"/>
    <p:sldId id="1724" r:id="rId45"/>
    <p:sldId id="2082" r:id="rId46"/>
    <p:sldId id="4476" r:id="rId47"/>
    <p:sldId id="618" r:id="rId48"/>
    <p:sldId id="619" r:id="rId49"/>
    <p:sldId id="620" r:id="rId50"/>
    <p:sldId id="1721" r:id="rId51"/>
    <p:sldId id="4485" r:id="rId52"/>
    <p:sldId id="4616" r:id="rId53"/>
    <p:sldId id="1602" r:id="rId54"/>
    <p:sldId id="1807" r:id="rId55"/>
    <p:sldId id="1808" r:id="rId56"/>
    <p:sldId id="4615" r:id="rId57"/>
    <p:sldId id="4444" r:id="rId58"/>
    <p:sldId id="4478" r:id="rId59"/>
    <p:sldId id="4445" r:id="rId60"/>
    <p:sldId id="4453" r:id="rId61"/>
    <p:sldId id="4454" r:id="rId62"/>
    <p:sldId id="4455" r:id="rId63"/>
    <p:sldId id="1727" r:id="rId64"/>
    <p:sldId id="1514" r:id="rId65"/>
    <p:sldId id="4446" r:id="rId66"/>
    <p:sldId id="4483" r:id="rId67"/>
    <p:sldId id="1587" r:id="rId68"/>
    <p:sldId id="4448" r:id="rId69"/>
    <p:sldId id="4581" r:id="rId70"/>
    <p:sldId id="4583" r:id="rId71"/>
    <p:sldId id="4584" r:id="rId72"/>
    <p:sldId id="4574" r:id="rId73"/>
    <p:sldId id="4575" r:id="rId74"/>
    <p:sldId id="4608" r:id="rId75"/>
    <p:sldId id="4578" r:id="rId76"/>
    <p:sldId id="4585" r:id="rId77"/>
    <p:sldId id="4587" r:id="rId78"/>
    <p:sldId id="4586" r:id="rId79"/>
    <p:sldId id="4588" r:id="rId80"/>
    <p:sldId id="4589" r:id="rId81"/>
    <p:sldId id="4590" r:id="rId82"/>
    <p:sldId id="4592" r:id="rId83"/>
    <p:sldId id="4617" r:id="rId84"/>
    <p:sldId id="4966" r:id="rId85"/>
    <p:sldId id="4967" r:id="rId86"/>
    <p:sldId id="4968" r:id="rId87"/>
    <p:sldId id="4969" r:id="rId88"/>
    <p:sldId id="1569" r:id="rId89"/>
    <p:sldId id="1570" r:id="rId90"/>
    <p:sldId id="1568" r:id="rId91"/>
    <p:sldId id="1564" r:id="rId92"/>
    <p:sldId id="1567" r:id="rId93"/>
    <p:sldId id="4447" r:id="rId94"/>
    <p:sldId id="4610" r:id="rId95"/>
    <p:sldId id="4611" r:id="rId96"/>
    <p:sldId id="4612" r:id="rId97"/>
    <p:sldId id="4613" r:id="rId98"/>
    <p:sldId id="1527" r:id="rId99"/>
    <p:sldId id="1528" r:id="rId100"/>
    <p:sldId id="4474" r:id="rId101"/>
    <p:sldId id="4449" r:id="rId102"/>
    <p:sldId id="4450" r:id="rId103"/>
    <p:sldId id="4479" r:id="rId104"/>
    <p:sldId id="4484" r:id="rId105"/>
    <p:sldId id="4480" r:id="rId106"/>
    <p:sldId id="4482" r:id="rId107"/>
    <p:sldId id="4481" r:id="rId108"/>
    <p:sldId id="1615" r:id="rId109"/>
    <p:sldId id="4452" r:id="rId110"/>
    <p:sldId id="1578" r:id="rId111"/>
    <p:sldId id="1582" r:id="rId112"/>
    <p:sldId id="1726"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1B1D22"/>
    <a:srgbClr val="EAEAE8"/>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579"/>
    <p:restoredTop sz="94658"/>
  </p:normalViewPr>
  <p:slideViewPr>
    <p:cSldViewPr snapToGrid="0">
      <p:cViewPr varScale="1">
        <p:scale>
          <a:sx n="88" d="100"/>
          <a:sy n="88" d="100"/>
        </p:scale>
        <p:origin x="208" y="8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3974-BC3C-ED48-9346-DAED2420C50B}" type="datetimeFigureOut">
              <a:rPr lang="es-ES_tradnl" smtClean="0"/>
              <a:t>13/11/25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F657-2DD1-0A48-B8F8-ADA87776BCBE}" type="slidenum">
              <a:rPr lang="es-ES_tradnl" smtClean="0"/>
              <a:t>‹#›</a:t>
            </a:fld>
            <a:endParaRPr lang="es-ES_tradnl"/>
          </a:p>
        </p:txBody>
      </p:sp>
    </p:spTree>
    <p:extLst>
      <p:ext uri="{BB962C8B-B14F-4D97-AF65-F5344CB8AC3E}">
        <p14:creationId xmlns:p14="http://schemas.microsoft.com/office/powerpoint/2010/main" val="355163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2</a:t>
            </a:fld>
            <a:endParaRPr lang="es-ES_tradnl"/>
          </a:p>
        </p:txBody>
      </p:sp>
    </p:spTree>
    <p:extLst>
      <p:ext uri="{BB962C8B-B14F-4D97-AF65-F5344CB8AC3E}">
        <p14:creationId xmlns:p14="http://schemas.microsoft.com/office/powerpoint/2010/main" val="255593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A917E-BB12-3894-E8D2-07239AFB7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F2FC7-4874-B4AD-FA9B-373210ECC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4BA96-D35D-8301-81BF-FE75562B03D6}"/>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82DBE0BF-1CAA-6073-F2E5-038C08F0AE15}"/>
              </a:ext>
            </a:extLst>
          </p:cNvPr>
          <p:cNvSpPr>
            <a:spLocks noGrp="1"/>
          </p:cNvSpPr>
          <p:nvPr>
            <p:ph type="sldNum" sz="quarter" idx="5"/>
          </p:nvPr>
        </p:nvSpPr>
        <p:spPr/>
        <p:txBody>
          <a:bodyPr/>
          <a:lstStyle/>
          <a:p>
            <a:fld id="{C8A4F657-2DD1-0A48-B8F8-ADA87776BCBE}" type="slidenum">
              <a:rPr lang="es-ES_tradnl" smtClean="0"/>
              <a:t>51</a:t>
            </a:fld>
            <a:endParaRPr lang="es-ES_tradnl"/>
          </a:p>
        </p:txBody>
      </p:sp>
    </p:spTree>
    <p:extLst>
      <p:ext uri="{BB962C8B-B14F-4D97-AF65-F5344CB8AC3E}">
        <p14:creationId xmlns:p14="http://schemas.microsoft.com/office/powerpoint/2010/main" val="382726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52</a:t>
            </a:fld>
            <a:endParaRPr lang="es-ES_tradnl"/>
          </a:p>
        </p:txBody>
      </p:sp>
    </p:spTree>
    <p:extLst>
      <p:ext uri="{BB962C8B-B14F-4D97-AF65-F5344CB8AC3E}">
        <p14:creationId xmlns:p14="http://schemas.microsoft.com/office/powerpoint/2010/main" val="4184296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58</a:t>
            </a:fld>
            <a:endParaRPr lang="es-ES_tradnl"/>
          </a:p>
        </p:txBody>
      </p:sp>
    </p:spTree>
    <p:extLst>
      <p:ext uri="{BB962C8B-B14F-4D97-AF65-F5344CB8AC3E}">
        <p14:creationId xmlns:p14="http://schemas.microsoft.com/office/powerpoint/2010/main" val="10484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7D3B-01CD-8F63-4BA9-CD7C866D2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E8A78-9436-2A9A-BB62-E4A240EB1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ED142-FE14-B0C4-8F00-A801731C9FC4}"/>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EEE94E0-44F0-C15B-A975-84264D16D65B}"/>
              </a:ext>
            </a:extLst>
          </p:cNvPr>
          <p:cNvSpPr>
            <a:spLocks noGrp="1"/>
          </p:cNvSpPr>
          <p:nvPr>
            <p:ph type="sldNum" sz="quarter" idx="5"/>
          </p:nvPr>
        </p:nvSpPr>
        <p:spPr/>
        <p:txBody>
          <a:bodyPr/>
          <a:lstStyle/>
          <a:p>
            <a:fld id="{C8A4F657-2DD1-0A48-B8F8-ADA87776BCBE}" type="slidenum">
              <a:rPr lang="es-ES_tradnl" smtClean="0"/>
              <a:t>66</a:t>
            </a:fld>
            <a:endParaRPr lang="es-ES_tradnl"/>
          </a:p>
        </p:txBody>
      </p:sp>
    </p:spTree>
    <p:extLst>
      <p:ext uri="{BB962C8B-B14F-4D97-AF65-F5344CB8AC3E}">
        <p14:creationId xmlns:p14="http://schemas.microsoft.com/office/powerpoint/2010/main" val="286626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67</a:t>
            </a:fld>
            <a:endParaRPr lang="es-ES_tradnl"/>
          </a:p>
        </p:txBody>
      </p:sp>
    </p:spTree>
    <p:extLst>
      <p:ext uri="{BB962C8B-B14F-4D97-AF65-F5344CB8AC3E}">
        <p14:creationId xmlns:p14="http://schemas.microsoft.com/office/powerpoint/2010/main" val="115334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69</a:t>
            </a:fld>
            <a:endParaRPr lang="es-ES_tradnl"/>
          </a:p>
        </p:txBody>
      </p:sp>
    </p:spTree>
    <p:extLst>
      <p:ext uri="{BB962C8B-B14F-4D97-AF65-F5344CB8AC3E}">
        <p14:creationId xmlns:p14="http://schemas.microsoft.com/office/powerpoint/2010/main" val="392227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81</a:t>
            </a:fld>
            <a:endParaRPr lang="es-ES_tradnl"/>
          </a:p>
        </p:txBody>
      </p:sp>
    </p:spTree>
    <p:extLst>
      <p:ext uri="{BB962C8B-B14F-4D97-AF65-F5344CB8AC3E}">
        <p14:creationId xmlns:p14="http://schemas.microsoft.com/office/powerpoint/2010/main" val="2202917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65FA-040B-1CC4-ED7E-20FF9E60F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EC066-8F4D-3692-99BA-5AC698C39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75482-2D00-3AE4-5C4D-77B6F20A4D97}"/>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E620F6B8-EE8C-9F47-3763-C6F993DAAABB}"/>
              </a:ext>
            </a:extLst>
          </p:cNvPr>
          <p:cNvSpPr>
            <a:spLocks noGrp="1"/>
          </p:cNvSpPr>
          <p:nvPr>
            <p:ph type="sldNum" sz="quarter" idx="5"/>
          </p:nvPr>
        </p:nvSpPr>
        <p:spPr/>
        <p:txBody>
          <a:bodyPr/>
          <a:lstStyle/>
          <a:p>
            <a:fld id="{C8A4F657-2DD1-0A48-B8F8-ADA87776BCBE}" type="slidenum">
              <a:rPr lang="es-ES_tradnl" smtClean="0"/>
              <a:t>83</a:t>
            </a:fld>
            <a:endParaRPr lang="es-ES_tradnl"/>
          </a:p>
        </p:txBody>
      </p:sp>
    </p:spTree>
    <p:extLst>
      <p:ext uri="{BB962C8B-B14F-4D97-AF65-F5344CB8AC3E}">
        <p14:creationId xmlns:p14="http://schemas.microsoft.com/office/powerpoint/2010/main" val="334166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EFC3-AEB2-9050-803F-C54253DA9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9C668-95EA-FC55-5543-819DB623D3A7}"/>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1242FF5A-60AA-B4D5-2AD3-34A2061599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1CFB56-1DDA-F7B1-F862-B5B26C9D357F}"/>
              </a:ext>
            </a:extLst>
          </p:cNvPr>
          <p:cNvSpPr>
            <a:spLocks noGrp="1"/>
          </p:cNvSpPr>
          <p:nvPr>
            <p:ph type="sldNum" sz="quarter" idx="5"/>
          </p:nvPr>
        </p:nvSpPr>
        <p:spPr/>
        <p:txBody>
          <a:bodyPr/>
          <a:lstStyle/>
          <a:p>
            <a:fld id="{22289C57-55D7-40A4-A101-E74FAC7A092B}" type="slidenum">
              <a:rPr lang="en-US" smtClean="0"/>
              <a:t>84</a:t>
            </a:fld>
            <a:endParaRPr lang="en-US"/>
          </a:p>
        </p:txBody>
      </p:sp>
    </p:spTree>
    <p:extLst>
      <p:ext uri="{BB962C8B-B14F-4D97-AF65-F5344CB8AC3E}">
        <p14:creationId xmlns:p14="http://schemas.microsoft.com/office/powerpoint/2010/main" val="810713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13E67-BA82-9B33-09E6-2B4ABDC45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E5CA0-A351-EA26-C5A9-744CAF724D1D}"/>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B3B6D0DC-1A9F-780E-B4B9-477ADDDBEA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5507DB-38A2-78E0-AFB4-A69B29DABD54}"/>
              </a:ext>
            </a:extLst>
          </p:cNvPr>
          <p:cNvSpPr>
            <a:spLocks noGrp="1"/>
          </p:cNvSpPr>
          <p:nvPr>
            <p:ph type="sldNum" sz="quarter" idx="5"/>
          </p:nvPr>
        </p:nvSpPr>
        <p:spPr/>
        <p:txBody>
          <a:bodyPr/>
          <a:lstStyle/>
          <a:p>
            <a:fld id="{22289C57-55D7-40A4-A101-E74FAC7A092B}" type="slidenum">
              <a:rPr lang="en-US" smtClean="0"/>
              <a:t>85</a:t>
            </a:fld>
            <a:endParaRPr lang="en-US"/>
          </a:p>
        </p:txBody>
      </p:sp>
    </p:spTree>
    <p:extLst>
      <p:ext uri="{BB962C8B-B14F-4D97-AF65-F5344CB8AC3E}">
        <p14:creationId xmlns:p14="http://schemas.microsoft.com/office/powerpoint/2010/main" val="294638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4</a:t>
            </a:fld>
            <a:endParaRPr lang="es-ES_tradnl"/>
          </a:p>
        </p:txBody>
      </p:sp>
    </p:spTree>
    <p:extLst>
      <p:ext uri="{BB962C8B-B14F-4D97-AF65-F5344CB8AC3E}">
        <p14:creationId xmlns:p14="http://schemas.microsoft.com/office/powerpoint/2010/main" val="79429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7ACB-2C4E-134D-3829-205BE29AC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65F17-5744-0EDA-A01C-6E219386747B}"/>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A4305C58-5C1C-8995-2A25-C1A34A4142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F1B17E-C53A-4D64-D405-329EBE3A168F}"/>
              </a:ext>
            </a:extLst>
          </p:cNvPr>
          <p:cNvSpPr>
            <a:spLocks noGrp="1"/>
          </p:cNvSpPr>
          <p:nvPr>
            <p:ph type="sldNum" sz="quarter" idx="5"/>
          </p:nvPr>
        </p:nvSpPr>
        <p:spPr/>
        <p:txBody>
          <a:bodyPr/>
          <a:lstStyle/>
          <a:p>
            <a:fld id="{22289C57-55D7-40A4-A101-E74FAC7A092B}" type="slidenum">
              <a:rPr lang="en-US" smtClean="0"/>
              <a:t>86</a:t>
            </a:fld>
            <a:endParaRPr lang="en-US"/>
          </a:p>
        </p:txBody>
      </p:sp>
    </p:spTree>
    <p:extLst>
      <p:ext uri="{BB962C8B-B14F-4D97-AF65-F5344CB8AC3E}">
        <p14:creationId xmlns:p14="http://schemas.microsoft.com/office/powerpoint/2010/main" val="28161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3CD35-222B-8789-5AA3-CE23759AC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0E14A-A2A2-F9BD-48A9-FCE9D0352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0C401-D880-B803-DAE0-1B8925842E0D}"/>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C452BCEF-6CB7-EA1D-36C5-3798A88F9B85}"/>
              </a:ext>
            </a:extLst>
          </p:cNvPr>
          <p:cNvSpPr>
            <a:spLocks noGrp="1"/>
          </p:cNvSpPr>
          <p:nvPr>
            <p:ph type="sldNum" sz="quarter" idx="5"/>
          </p:nvPr>
        </p:nvSpPr>
        <p:spPr/>
        <p:txBody>
          <a:bodyPr/>
          <a:lstStyle/>
          <a:p>
            <a:fld id="{C8A4F657-2DD1-0A48-B8F8-ADA87776BCBE}" type="slidenum">
              <a:rPr lang="es-ES_tradnl" smtClean="0"/>
              <a:t>87</a:t>
            </a:fld>
            <a:endParaRPr lang="es-ES_tradnl"/>
          </a:p>
        </p:txBody>
      </p:sp>
    </p:spTree>
    <p:extLst>
      <p:ext uri="{BB962C8B-B14F-4D97-AF65-F5344CB8AC3E}">
        <p14:creationId xmlns:p14="http://schemas.microsoft.com/office/powerpoint/2010/main" val="8977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93</a:t>
            </a:fld>
            <a:endParaRPr lang="es-ES_tradnl"/>
          </a:p>
        </p:txBody>
      </p:sp>
    </p:spTree>
    <p:extLst>
      <p:ext uri="{BB962C8B-B14F-4D97-AF65-F5344CB8AC3E}">
        <p14:creationId xmlns:p14="http://schemas.microsoft.com/office/powerpoint/2010/main" val="4110239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B9D0-A69C-26D8-F791-9D9F1F82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2C3EC-B5BF-F5EC-6C04-0A3AEA99D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93910C-F3FB-11C7-73B3-C3DDD8777D3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E754A2A-0CC4-1DDD-FF02-1E76640AC463}"/>
              </a:ext>
            </a:extLst>
          </p:cNvPr>
          <p:cNvSpPr>
            <a:spLocks noGrp="1"/>
          </p:cNvSpPr>
          <p:nvPr>
            <p:ph type="sldNum" sz="quarter" idx="5"/>
          </p:nvPr>
        </p:nvSpPr>
        <p:spPr/>
        <p:txBody>
          <a:bodyPr/>
          <a:lstStyle/>
          <a:p>
            <a:fld id="{C8A4F657-2DD1-0A48-B8F8-ADA87776BCBE}" type="slidenum">
              <a:rPr lang="es-ES_tradnl" smtClean="0"/>
              <a:t>94</a:t>
            </a:fld>
            <a:endParaRPr lang="es-ES_tradnl"/>
          </a:p>
        </p:txBody>
      </p:sp>
    </p:spTree>
    <p:extLst>
      <p:ext uri="{BB962C8B-B14F-4D97-AF65-F5344CB8AC3E}">
        <p14:creationId xmlns:p14="http://schemas.microsoft.com/office/powerpoint/2010/main" val="247772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5BBC2-266C-F601-C7D0-797F082AB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B69A5-2C0F-C1F4-7367-A09E5FF8E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42EC1-868E-357E-B99E-FD062A2ED144}"/>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E0ECA933-744E-4955-A4D9-DB1B47B225B5}"/>
              </a:ext>
            </a:extLst>
          </p:cNvPr>
          <p:cNvSpPr>
            <a:spLocks noGrp="1"/>
          </p:cNvSpPr>
          <p:nvPr>
            <p:ph type="sldNum" sz="quarter" idx="5"/>
          </p:nvPr>
        </p:nvSpPr>
        <p:spPr/>
        <p:txBody>
          <a:bodyPr/>
          <a:lstStyle/>
          <a:p>
            <a:fld id="{C8A4F657-2DD1-0A48-B8F8-ADA87776BCBE}" type="slidenum">
              <a:rPr lang="es-ES_tradnl" smtClean="0"/>
              <a:t>95</a:t>
            </a:fld>
            <a:endParaRPr lang="es-ES_tradnl"/>
          </a:p>
        </p:txBody>
      </p:sp>
    </p:spTree>
    <p:extLst>
      <p:ext uri="{BB962C8B-B14F-4D97-AF65-F5344CB8AC3E}">
        <p14:creationId xmlns:p14="http://schemas.microsoft.com/office/powerpoint/2010/main" val="739121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EC288-5103-DA93-66DF-2900D6286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603C-02A0-3FC1-F35D-9F201C4D1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AFDEC-316E-21F8-0A59-3A4E6BC1268C}"/>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9BA2471A-345A-B022-13C2-1D6DFDB602C3}"/>
              </a:ext>
            </a:extLst>
          </p:cNvPr>
          <p:cNvSpPr>
            <a:spLocks noGrp="1"/>
          </p:cNvSpPr>
          <p:nvPr>
            <p:ph type="sldNum" sz="quarter" idx="5"/>
          </p:nvPr>
        </p:nvSpPr>
        <p:spPr/>
        <p:txBody>
          <a:bodyPr/>
          <a:lstStyle/>
          <a:p>
            <a:fld id="{C8A4F657-2DD1-0A48-B8F8-ADA87776BCBE}" type="slidenum">
              <a:rPr lang="es-ES_tradnl" smtClean="0"/>
              <a:t>96</a:t>
            </a:fld>
            <a:endParaRPr lang="es-ES_tradnl"/>
          </a:p>
        </p:txBody>
      </p:sp>
    </p:spTree>
    <p:extLst>
      <p:ext uri="{BB962C8B-B14F-4D97-AF65-F5344CB8AC3E}">
        <p14:creationId xmlns:p14="http://schemas.microsoft.com/office/powerpoint/2010/main" val="786378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531897-454F-4CA3-8426-223F5CBEECC2}" type="slidenum">
              <a:rPr lang="en-US" smtClean="0"/>
              <a:pPr/>
              <a:t>98</a:t>
            </a:fld>
            <a:endParaRPr lang="en-US"/>
          </a:p>
        </p:txBody>
      </p:sp>
    </p:spTree>
    <p:extLst>
      <p:ext uri="{BB962C8B-B14F-4D97-AF65-F5344CB8AC3E}">
        <p14:creationId xmlns:p14="http://schemas.microsoft.com/office/powerpoint/2010/main" val="1500501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108</a:t>
            </a:fld>
            <a:endParaRPr lang="en-US" dirty="0"/>
          </a:p>
        </p:txBody>
      </p:sp>
    </p:spTree>
    <p:extLst>
      <p:ext uri="{BB962C8B-B14F-4D97-AF65-F5344CB8AC3E}">
        <p14:creationId xmlns:p14="http://schemas.microsoft.com/office/powerpoint/2010/main" val="3567985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110</a:t>
            </a:fld>
            <a:endParaRPr lang="en-US" dirty="0"/>
          </a:p>
        </p:txBody>
      </p:sp>
    </p:spTree>
    <p:extLst>
      <p:ext uri="{BB962C8B-B14F-4D97-AF65-F5344CB8AC3E}">
        <p14:creationId xmlns:p14="http://schemas.microsoft.com/office/powerpoint/2010/main" val="22455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111</a:t>
            </a:fld>
            <a:endParaRPr lang="en-US" dirty="0"/>
          </a:p>
        </p:txBody>
      </p:sp>
    </p:spTree>
    <p:extLst>
      <p:ext uri="{BB962C8B-B14F-4D97-AF65-F5344CB8AC3E}">
        <p14:creationId xmlns:p14="http://schemas.microsoft.com/office/powerpoint/2010/main" val="598813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76510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dirty="0"/>
          </a:p>
        </p:txBody>
      </p:sp>
    </p:spTree>
    <p:extLst>
      <p:ext uri="{BB962C8B-B14F-4D97-AF65-F5344CB8AC3E}">
        <p14:creationId xmlns:p14="http://schemas.microsoft.com/office/powerpoint/2010/main" val="287785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6390-A71C-8B3A-6C4C-AC1F98224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57D25-9696-EDD9-0543-DBCFF0E73586}"/>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04E5B504-CA97-0C83-3D4A-A4F7D1AA76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88173-8553-4386-DF18-8DAA7596520B}"/>
              </a:ext>
            </a:extLst>
          </p:cNvPr>
          <p:cNvSpPr>
            <a:spLocks noGrp="1"/>
          </p:cNvSpPr>
          <p:nvPr>
            <p:ph type="sldNum" sz="quarter" idx="5"/>
          </p:nvPr>
        </p:nvSpPr>
        <p:spPr/>
        <p:txBody>
          <a:bodyPr/>
          <a:lstStyle/>
          <a:p>
            <a:fld id="{22289C57-55D7-40A4-A101-E74FAC7A092B}" type="slidenum">
              <a:rPr lang="en-US" smtClean="0"/>
              <a:t>39</a:t>
            </a:fld>
            <a:endParaRPr lang="en-US"/>
          </a:p>
        </p:txBody>
      </p:sp>
    </p:spTree>
    <p:extLst>
      <p:ext uri="{BB962C8B-B14F-4D97-AF65-F5344CB8AC3E}">
        <p14:creationId xmlns:p14="http://schemas.microsoft.com/office/powerpoint/2010/main" val="209779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9435-BEC4-0E32-70F2-B504C91D3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6744E-9579-4F8A-D305-33FFB19A7017}"/>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6A6DDD33-7006-2D6E-F7FB-8BB0827B79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1AF669-91AE-CA01-4F93-FD30329A34EF}"/>
              </a:ext>
            </a:extLst>
          </p:cNvPr>
          <p:cNvSpPr>
            <a:spLocks noGrp="1"/>
          </p:cNvSpPr>
          <p:nvPr>
            <p:ph type="sldNum" sz="quarter" idx="5"/>
          </p:nvPr>
        </p:nvSpPr>
        <p:spPr/>
        <p:txBody>
          <a:bodyPr/>
          <a:lstStyle/>
          <a:p>
            <a:fld id="{22289C57-55D7-40A4-A101-E74FAC7A092B}" type="slidenum">
              <a:rPr lang="en-US" smtClean="0"/>
              <a:t>40</a:t>
            </a:fld>
            <a:endParaRPr lang="en-US"/>
          </a:p>
        </p:txBody>
      </p:sp>
    </p:spTree>
    <p:extLst>
      <p:ext uri="{BB962C8B-B14F-4D97-AF65-F5344CB8AC3E}">
        <p14:creationId xmlns:p14="http://schemas.microsoft.com/office/powerpoint/2010/main" val="230440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01A0-AB2F-AFF6-708B-51A2FF577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D1FE9-FE03-D124-028C-E637DB9DD12B}"/>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90030FD0-098F-C67B-DDA6-A7B6539278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F81120-F1B4-27E1-ECB1-45429AD65982}"/>
              </a:ext>
            </a:extLst>
          </p:cNvPr>
          <p:cNvSpPr>
            <a:spLocks noGrp="1"/>
          </p:cNvSpPr>
          <p:nvPr>
            <p:ph type="sldNum" sz="quarter" idx="5"/>
          </p:nvPr>
        </p:nvSpPr>
        <p:spPr/>
        <p:txBody>
          <a:bodyPr/>
          <a:lstStyle/>
          <a:p>
            <a:fld id="{22289C57-55D7-40A4-A101-E74FAC7A092B}" type="slidenum">
              <a:rPr lang="en-US" smtClean="0"/>
              <a:t>41</a:t>
            </a:fld>
            <a:endParaRPr lang="en-US"/>
          </a:p>
        </p:txBody>
      </p:sp>
    </p:spTree>
    <p:extLst>
      <p:ext uri="{BB962C8B-B14F-4D97-AF65-F5344CB8AC3E}">
        <p14:creationId xmlns:p14="http://schemas.microsoft.com/office/powerpoint/2010/main" val="32907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42</a:t>
            </a:fld>
            <a:endParaRPr lang="es-ES_tradnl"/>
          </a:p>
        </p:txBody>
      </p:sp>
    </p:spTree>
    <p:extLst>
      <p:ext uri="{BB962C8B-B14F-4D97-AF65-F5344CB8AC3E}">
        <p14:creationId xmlns:p14="http://schemas.microsoft.com/office/powerpoint/2010/main" val="237210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 </a:t>
            </a:r>
            <a:r>
              <a:rPr lang="en-US" sz="1200" kern="1200" dirty="0">
                <a:solidFill>
                  <a:schemeClr val="tx1"/>
                </a:solidFill>
                <a:effectLst/>
                <a:latin typeface="+mn-lt"/>
                <a:ea typeface="+mn-ea"/>
                <a:cs typeface="+mn-cs"/>
              </a:rPr>
              <a:t>Modification of the web app classification output by image manipulation. A-B: Basal cell carcinoma. The original image (A) was modified by zooming in (B). The 2 images gave different classifications: A. Lentigo (99.2% confidence). B. Intraepithelial carcinoma (96.9% confidence). C-D: Melanoma. The original image (C) was modified by changing the contrast and brightness settings (D). The 2 images gave different classifications: C. Melanoma (99% confidence). D. </a:t>
            </a:r>
            <a:r>
              <a:rPr lang="en-US" sz="1200" kern="1200" dirty="0" err="1">
                <a:solidFill>
                  <a:schemeClr val="tx1"/>
                </a:solidFill>
                <a:effectLst/>
                <a:latin typeface="+mn-lt"/>
                <a:ea typeface="+mn-ea"/>
                <a:cs typeface="+mn-cs"/>
              </a:rPr>
              <a:t>Hemangioma</a:t>
            </a:r>
            <a:r>
              <a:rPr lang="en-US" sz="1200" kern="1200" dirty="0">
                <a:solidFill>
                  <a:schemeClr val="tx1"/>
                </a:solidFill>
                <a:effectLst/>
                <a:latin typeface="+mn-lt"/>
                <a:ea typeface="+mn-ea"/>
                <a:cs typeface="+mn-cs"/>
              </a:rPr>
              <a:t> (98% confidence). E-F: Melanoma. The original image (E) was modified by flipping the image vertically (F). The 2 images gave different classifications: E. Lentigo (74% confidence), Melanoma (12% confidence), Nevus (5% confidence). F. Melanoma (40.5% confidence), Lentigo (32% confidence), Nevus (24% confidence). </a:t>
            </a:r>
          </a:p>
          <a:p>
            <a:endParaRPr lang="en-US" dirty="0"/>
          </a:p>
        </p:txBody>
      </p:sp>
      <p:sp>
        <p:nvSpPr>
          <p:cNvPr id="4" name="Slide Number Placeholder 3"/>
          <p:cNvSpPr>
            <a:spLocks noGrp="1"/>
          </p:cNvSpPr>
          <p:nvPr>
            <p:ph type="sldNum" sz="quarter" idx="10"/>
          </p:nvPr>
        </p:nvSpPr>
        <p:spPr/>
        <p:txBody>
          <a:bodyPr/>
          <a:lstStyle/>
          <a:p>
            <a:fld id="{4B3A05B7-D84D-4B45-8D5B-7F885A67FE49}" type="slidenum">
              <a:rPr lang="en-US" smtClean="0"/>
              <a:pPr/>
              <a:t>47</a:t>
            </a:fld>
            <a:endParaRPr lang="en-US"/>
          </a:p>
        </p:txBody>
      </p:sp>
    </p:spTree>
    <p:extLst>
      <p:ext uri="{BB962C8B-B14F-4D97-AF65-F5344CB8AC3E}">
        <p14:creationId xmlns:p14="http://schemas.microsoft.com/office/powerpoint/2010/main" val="3203137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1E25-CE0E-7ACE-C2B9-678103CA6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EBB4673-7EEE-FDD7-540C-46CE27AB9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8EF9DDA-DA90-BB86-32FF-4681083022B0}"/>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207D734-CB57-6B16-FF0E-A79C8F943B3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EEFC417-D5D0-33E7-A316-D1FFA894617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69429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91F8-2991-BE97-2157-26823E4CEEA6}"/>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E9E35692-6949-307A-888F-46B25ABE6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E354F9B-499C-130B-8D20-33A29DE7E568}"/>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DABC307B-FB71-77A8-1214-CB0D664702C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DDB36B0-8D2E-02E5-CE0F-95876837EAF2}"/>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83460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604E1-1D2A-27D2-1502-EF0292414C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8051CC2-F02E-45D8-9C60-4A575C152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91A2BDF-C585-7A16-D2BA-15D624918E49}"/>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D94C9E0-CB60-B8C7-1216-8C3B99FAD31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389551-2E6B-CAF3-F5FA-21A05C46B39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4076965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51216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06977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78B-D1A2-FCB8-1DA2-A5FC258B6D3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CC068C-DE7D-E397-FA57-785BA96B5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49F354A-9AF8-7D23-20E3-AA5D3705667E}"/>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43A14D88-7E22-2BA8-30BC-CDF0E99C511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78D9200-EAEE-5842-F8B6-19DE6EE92ABD}"/>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44329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67-ED82-67A0-2D3A-6A5613A00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2600194C-51A2-281C-F833-A1BE26CD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DCF5B5-1B37-3392-68DB-2FAECB07069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081777B-24B8-6F68-E1D9-889D139B08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15CA89-7876-255A-A09D-0841FEB02039}"/>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56102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E2B-FD62-3E47-6457-7AA653A0350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4B14B03-2812-9E5E-47E9-0A1700293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DE5F1E0-B958-3F2D-7613-59B33BFD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2D5812E-5F4E-65FC-C6E5-FFA29383793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E3F205D5-197F-2170-422F-FCA80047A77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B645B08-C2E4-AE64-1FF0-4A8B3E73F7E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83355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3750-574B-C16E-6EBB-DF606E666E8E}"/>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1DE1168-4189-85EA-B039-FCD75D08B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A3BEC-C6A6-B707-C8D3-428052D88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34C266A5-639E-F16C-9129-3C912DB60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FE4C9-DCDD-E95D-6D9C-B6E37CDC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B291AB9-24A0-54ED-B678-7F7162A59BB7}"/>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8" name="Footer Placeholder 7">
            <a:extLst>
              <a:ext uri="{FF2B5EF4-FFF2-40B4-BE49-F238E27FC236}">
                <a16:creationId xmlns:a16="http://schemas.microsoft.com/office/drawing/2014/main" id="{0B34C959-DF74-5AD2-0BAA-FA47228F1DA5}"/>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FA999E8-2099-49FF-E54E-D1501F7381D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27943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0B1D-776C-F48F-6DD7-9BE25E335795}"/>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CD73EB5-2941-482C-E41B-259D92A1E09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4" name="Footer Placeholder 3">
            <a:extLst>
              <a:ext uri="{FF2B5EF4-FFF2-40B4-BE49-F238E27FC236}">
                <a16:creationId xmlns:a16="http://schemas.microsoft.com/office/drawing/2014/main" id="{439982A2-DD5B-0FD5-E4BC-55EE3AF183C2}"/>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5FD20E3-9CA6-F708-83E6-9FCC23EFD188}"/>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77033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A25B7-40A6-5871-6588-D345E6DDCB1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3" name="Footer Placeholder 2">
            <a:extLst>
              <a:ext uri="{FF2B5EF4-FFF2-40B4-BE49-F238E27FC236}">
                <a16:creationId xmlns:a16="http://schemas.microsoft.com/office/drawing/2014/main" id="{2CD23376-B031-CAB7-E286-21F397FA33E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A345289-455B-F775-BB65-0C670BFA941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44485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5CEA-E32F-E300-FE8F-0182395AC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48509DCE-E3F0-8A08-FD8F-6B8AFE0DB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9CB56AF5-F108-E7B0-B560-D6B8AE2EB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81485-A7BB-B648-1B91-594A7FEE7141}"/>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0FFE41C8-8543-EB4C-FC96-C243126771A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BC50914-3257-6FFA-3441-939370EE3E0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2537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61A7-9FCC-FE6E-E16E-94760713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3914B39-F520-B69C-457F-365C14DEB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DD84F3E-221A-D41B-62AE-B07B0EEC6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CDC3-3482-CF37-D100-DE1E14F840C0}"/>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C3E7F15F-572E-81B5-8ADA-A13EA201496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98CA16-E5AB-FAD4-1ED2-7DECDEB7FD8B}"/>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845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6148B-ED0A-B489-73C1-25A25E28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E717C3D4-C094-0799-C07A-623A1E44F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AFD0E4B-6F0F-1DE8-C373-0881BAC0A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0FE962CE-B54C-8F75-245E-F3FB1AEC2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37C963-B3E4-486B-E8E9-BD4A056E2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37597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economist.com/what-if/2021/07/03/what-if-an-ai-wins-the-nobel-prize-for-medicine"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17/04/relationships/track" Target="../media/track1.vtt"/><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7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8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8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4.png"/><Relationship Id="rId7" Type="http://schemas.openxmlformats.org/officeDocument/2006/relationships/image" Target="../media/image88.png"/><Relationship Id="rId12" Type="http://schemas.microsoft.com/office/2007/relationships/hdphoto" Target="../media/hdphoto7.wdp"/><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7.png"/><Relationship Id="rId11" Type="http://schemas.microsoft.com/office/2007/relationships/hdphoto" Target="../media/hdphoto6.wdp"/><Relationship Id="rId5" Type="http://schemas.openxmlformats.org/officeDocument/2006/relationships/image" Target="../media/image86.png"/><Relationship Id="rId10" Type="http://schemas.microsoft.com/office/2007/relationships/hdphoto" Target="../media/hdphoto5.wdp"/><Relationship Id="rId4" Type="http://schemas.openxmlformats.org/officeDocument/2006/relationships/image" Target="../media/image85.png"/><Relationship Id="rId9" Type="http://schemas.openxmlformats.org/officeDocument/2006/relationships/image" Target="../media/image89.png"/></Relationships>
</file>

<file path=ppt/slides/_rels/slide9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ulturageek.com.ar/fakeapp-que-es-deepfake/"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google.com/url?sa=i&amp;url=https%3A%2F%2Fkonradweber.medium.com%2F8-steps-to-verify-deep-fake-videos-1dfc408568c4&amp;psig=AOvVaw0Z7bZR8wduygdmJANoCg6L&amp;ust=1620649611961000&amp;source=images&amp;cd=vfe&amp;ved=0CA0QjhxqFwoTCPj1z5jOvPACFQAAAAAdAAAAABAP"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8C32-8835-A526-BF8F-E30B787FB93F}"/>
              </a:ext>
            </a:extLst>
          </p:cNvPr>
          <p:cNvSpPr>
            <a:spLocks noGrp="1"/>
          </p:cNvSpPr>
          <p:nvPr>
            <p:ph type="title"/>
          </p:nvPr>
        </p:nvSpPr>
        <p:spPr/>
        <p:txBody>
          <a:bodyPr/>
          <a:lstStyle/>
          <a:p>
            <a:endParaRPr lang="en-CL"/>
          </a:p>
        </p:txBody>
      </p:sp>
      <p:sp>
        <p:nvSpPr>
          <p:cNvPr id="3" name="Content Placeholder 2">
            <a:extLst>
              <a:ext uri="{FF2B5EF4-FFF2-40B4-BE49-F238E27FC236}">
                <a16:creationId xmlns:a16="http://schemas.microsoft.com/office/drawing/2014/main" id="{17BCE3C6-5AD0-6916-209D-475034999A3B}"/>
              </a:ext>
            </a:extLst>
          </p:cNvPr>
          <p:cNvSpPr>
            <a:spLocks noGrp="1"/>
          </p:cNvSpPr>
          <p:nvPr>
            <p:ph idx="1"/>
          </p:nvPr>
        </p:nvSpPr>
        <p:spPr/>
        <p:txBody>
          <a:bodyPr/>
          <a:lstStyle/>
          <a:p>
            <a:endParaRPr lang="en-CL"/>
          </a:p>
        </p:txBody>
      </p:sp>
    </p:spTree>
    <p:extLst>
      <p:ext uri="{BB962C8B-B14F-4D97-AF65-F5344CB8AC3E}">
        <p14:creationId xmlns:p14="http://schemas.microsoft.com/office/powerpoint/2010/main" val="40291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369851"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aplicaciones…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sp>
        <p:nvSpPr>
          <p:cNvPr id="2" name="TextBox 1">
            <a:extLst>
              <a:ext uri="{FF2B5EF4-FFF2-40B4-BE49-F238E27FC236}">
                <a16:creationId xmlns:a16="http://schemas.microsoft.com/office/drawing/2014/main" id="{E0B86664-CD3F-E1C9-31FA-389845143A83}"/>
              </a:ext>
            </a:extLst>
          </p:cNvPr>
          <p:cNvSpPr txBox="1"/>
          <p:nvPr/>
        </p:nvSpPr>
        <p:spPr>
          <a:xfrm>
            <a:off x="840417" y="900112"/>
            <a:ext cx="10615612" cy="17820263"/>
          </a:xfrm>
          <a:prstGeom prst="rect">
            <a:avLst/>
          </a:prstGeom>
          <a:noFill/>
        </p:spPr>
        <p:txBody>
          <a:bodyPr wrap="square" rtlCol="0">
            <a:spAutoFit/>
          </a:bodyPr>
          <a:lstStyle/>
          <a:p>
            <a:pPr algn="l"/>
            <a:r>
              <a:rPr lang="en-US" b="1" i="0" dirty="0">
                <a:effectLst/>
                <a:latin typeface="Poppins" pitchFamily="2" charset="77"/>
              </a:rPr>
              <a:t>Equipment-integrated AI software</a:t>
            </a:r>
          </a:p>
          <a:p>
            <a:pPr algn="l"/>
            <a:r>
              <a:rPr lang="en-US" b="0" i="0" dirty="0">
                <a:effectLst/>
                <a:latin typeface="Poppins" pitchFamily="2" charset="77"/>
              </a:rPr>
              <a:t>The thought of integrating image recognition AI software straightforwardly into imaging tools (e.g. MRI or CT scanners) is advancing momentum as it would help the automation of medical image analysis. In addition, it prevents problems with connectivity as no cloud entrance is requisite.</a:t>
            </a:r>
          </a:p>
          <a:p>
            <a:pPr algn="l"/>
            <a:r>
              <a:rPr lang="en-US" b="0" i="0" dirty="0">
                <a:effectLst/>
                <a:latin typeface="Poppins" pitchFamily="2" charset="77"/>
              </a:rPr>
              <a:t> </a:t>
            </a:r>
          </a:p>
          <a:p>
            <a:pPr algn="l"/>
            <a:r>
              <a:rPr lang="en-US" b="1" i="0" dirty="0">
                <a:effectLst/>
                <a:latin typeface="Poppins" pitchFamily="2" charset="77"/>
              </a:rPr>
              <a:t>Access to patient data and recommended treatment procedure</a:t>
            </a:r>
          </a:p>
          <a:p>
            <a:pPr algn="l"/>
            <a:r>
              <a:rPr lang="en-US" b="0" i="0" dirty="0">
                <a:effectLst/>
                <a:latin typeface="Poppins" pitchFamily="2" charset="77"/>
              </a:rPr>
              <a:t>Nowadays, AI algorithms only have the right of entry to AI medical diagnostics. As such, the situation and medical history of patients are unidentified to the AI software during the analytical procedure. Because of this restriction, the software is constrained to locating abnormalities, providing quantitative data, and, in a few cases, assessing the danger of disease.</a:t>
            </a:r>
          </a:p>
          <a:p>
            <a:pPr algn="l"/>
            <a:r>
              <a:rPr lang="en-US" b="0" i="0" dirty="0">
                <a:effectLst/>
                <a:latin typeface="Poppins" pitchFamily="2" charset="77"/>
              </a:rPr>
              <a:t> </a:t>
            </a:r>
          </a:p>
          <a:p>
            <a:pPr algn="l"/>
            <a:r>
              <a:rPr lang="en-US" b="1" i="0" dirty="0">
                <a:effectLst/>
                <a:latin typeface="Poppins" pitchFamily="2" charset="77"/>
              </a:rPr>
              <a:t>Imaging tools neutrality</a:t>
            </a:r>
          </a:p>
          <a:p>
            <a:pPr algn="l"/>
            <a:r>
              <a:rPr lang="en-US" b="0" i="0" dirty="0">
                <a:effectLst/>
                <a:latin typeface="Poppins" pitchFamily="2" charset="77"/>
              </a:rPr>
              <a:t>The installation of AI software for the medical diagnostic tool can sometimes symbolize an important change to hospitals’ and radiologists’ workflow. Although many medical centers welcome the thought of getting decision support through Artificial Intelligence, the reality of going through the installation procedure can be daunting adequate to discourage some hospitals.</a:t>
            </a:r>
          </a:p>
          <a:p>
            <a:pPr algn="l"/>
            <a:r>
              <a:rPr lang="en-US" b="0" i="0" dirty="0">
                <a:effectLst/>
                <a:latin typeface="Poppins" pitchFamily="2" charset="77"/>
              </a:rPr>
              <a:t> </a:t>
            </a:r>
          </a:p>
          <a:p>
            <a:pPr algn="l"/>
            <a:r>
              <a:rPr lang="en-US" b="1" i="0" dirty="0">
                <a:effectLst/>
                <a:latin typeface="Poppins" pitchFamily="2" charset="77"/>
              </a:rPr>
              <a:t>Reduced neural network density</a:t>
            </a:r>
          </a:p>
          <a:p>
            <a:pPr algn="l"/>
            <a:r>
              <a:rPr lang="en-US" b="0" i="0" dirty="0">
                <a:effectLst/>
                <a:latin typeface="Poppins" pitchFamily="2" charset="77"/>
              </a:rPr>
              <a:t>The architecture of AI algorithms used in medical image analysis today tends to be complicated, which extends the growth procedure and increases the computing power required to use the software. Companies developing the software must make sure that their computing power is enough to hold customers’ actions on their servers.</a:t>
            </a:r>
          </a:p>
          <a:p>
            <a:pPr algn="l"/>
            <a:r>
              <a:rPr lang="en-US" b="0" i="0" dirty="0">
                <a:effectLst/>
                <a:latin typeface="Poppins" pitchFamily="2" charset="77"/>
              </a:rPr>
              <a:t> </a:t>
            </a:r>
          </a:p>
          <a:p>
            <a:pPr algn="l"/>
            <a:r>
              <a:rPr lang="en-US" b="1" i="0" dirty="0">
                <a:effectLst/>
                <a:latin typeface="Poppins" pitchFamily="2" charset="77"/>
              </a:rPr>
              <a:t>All-encompassing training data</a:t>
            </a:r>
          </a:p>
          <a:p>
            <a:pPr algn="l"/>
            <a:r>
              <a:rPr lang="en-US" b="0" i="0" dirty="0">
                <a:effectLst/>
                <a:latin typeface="Poppins" pitchFamily="2" charset="77"/>
              </a:rPr>
              <a:t>A chief technical and business benefit lies in the exhibition of achievement in dealing with a broad range of patient demographics as it widens the software’s applicability. Artificial Intelligence software must work uniformly well for males and females, and different ethnicities, for instance.</a:t>
            </a:r>
          </a:p>
          <a:p>
            <a:pPr algn="l"/>
            <a:r>
              <a:rPr lang="en-US" b="0" i="0" dirty="0">
                <a:effectLst/>
                <a:latin typeface="Poppins" pitchFamily="2" charset="77"/>
              </a:rPr>
              <a:t> </a:t>
            </a:r>
          </a:p>
          <a:p>
            <a:pPr algn="l"/>
            <a:r>
              <a:rPr lang="en-US" b="1" i="0" dirty="0">
                <a:effectLst/>
                <a:latin typeface="Poppins" pitchFamily="2" charset="77"/>
              </a:rPr>
              <a:t>Multiple disease applications</a:t>
            </a:r>
          </a:p>
          <a:p>
            <a:pPr algn="l"/>
            <a:r>
              <a:rPr lang="en-US" b="0" i="0" dirty="0">
                <a:effectLst/>
                <a:latin typeface="Poppins" pitchFamily="2" charset="77"/>
              </a:rPr>
              <a:t>Another significant improvement will be to apply AI algorithms to numerous diseases. At present, many AI-medical diagnostics tools can only spot a limited range of pathologies. Their value in radiology practices is hence restricted as the algorithms may overlook or misinterpret signs of disease.</a:t>
            </a:r>
          </a:p>
          <a:p>
            <a:pPr algn="l"/>
            <a:r>
              <a:rPr lang="en-US" b="0" i="0" dirty="0">
                <a:effectLst/>
                <a:latin typeface="Poppins" pitchFamily="2" charset="77"/>
              </a:rPr>
              <a:t> </a:t>
            </a:r>
          </a:p>
          <a:p>
            <a:pPr algn="l"/>
            <a:r>
              <a:rPr lang="en-US" b="1" i="0" dirty="0">
                <a:effectLst/>
                <a:latin typeface="Poppins" pitchFamily="2" charset="77"/>
              </a:rPr>
              <a:t>Combining data sources through sensor fusion</a:t>
            </a:r>
          </a:p>
          <a:p>
            <a:pPr algn="l"/>
            <a:r>
              <a:rPr lang="en-US" b="0" i="0" dirty="0">
                <a:effectLst/>
                <a:latin typeface="Poppins" pitchFamily="2" charset="77"/>
              </a:rPr>
              <a:t>Radiologists have a series of imaging methods at their disposal and may require utilizing more than one to spot signs of disease. For instance, X-ray and CT scanning are both used to spot respiratory diseases. X-rays are cheaper and faster, but CT scanning provides more information about lesion pathology.</a:t>
            </a:r>
          </a:p>
          <a:p>
            <a:pPr algn="l"/>
            <a:r>
              <a:rPr lang="en-US" b="0" i="0" dirty="0">
                <a:effectLst/>
                <a:latin typeface="Poppins" pitchFamily="2" charset="77"/>
              </a:rPr>
              <a:t> </a:t>
            </a:r>
          </a:p>
          <a:p>
            <a:pPr algn="l"/>
            <a:r>
              <a:rPr lang="en-US" b="1" i="0" dirty="0">
                <a:effectLst/>
                <a:latin typeface="Poppins" pitchFamily="2" charset="77"/>
              </a:rPr>
              <a:t>Remote Patient Monitoring System</a:t>
            </a:r>
          </a:p>
          <a:p>
            <a:pPr algn="l"/>
            <a:r>
              <a:rPr lang="en-US" b="0" i="0" dirty="0">
                <a:effectLst/>
                <a:latin typeface="Poppins" pitchFamily="2" charset="77"/>
              </a:rPr>
              <a:t>Data collected is not of much use until it is analyzed precisely. The time-lapse between data collected from patients and analysis can take time. Though, delays or errors in data study can have harsh health impacts. Remote patient monitoring solutions resolve problems by using patient monitoring systems.</a:t>
            </a:r>
          </a:p>
          <a:p>
            <a:pPr algn="l"/>
            <a:r>
              <a:rPr lang="en-US" b="0" i="0" dirty="0">
                <a:effectLst/>
                <a:latin typeface="Poppins" pitchFamily="2" charset="77"/>
              </a:rPr>
              <a:t> </a:t>
            </a:r>
          </a:p>
          <a:p>
            <a:pPr algn="l"/>
            <a:r>
              <a:rPr lang="en-US" b="1" i="0" dirty="0">
                <a:effectLst/>
                <a:latin typeface="Poppins" pitchFamily="2" charset="77"/>
              </a:rPr>
              <a:t>Custom EHR/ EMR Solutions</a:t>
            </a:r>
          </a:p>
          <a:p>
            <a:pPr algn="l"/>
            <a:r>
              <a:rPr lang="en-US" b="0" i="0" dirty="0">
                <a:effectLst/>
                <a:latin typeface="Poppins" pitchFamily="2" charset="77"/>
              </a:rPr>
              <a:t>EHR/EMR system development services construct robust and realistic solutions that assist in eliminating redundancy and piles of papers containing patient information. Its electronic medical record (EMR) systems assist providers to work professionally and drive improved medical, financial, and operational outcomes.</a:t>
            </a:r>
          </a:p>
          <a:p>
            <a:pPr algn="l"/>
            <a:r>
              <a:rPr lang="en-US" b="0" i="0" dirty="0">
                <a:effectLst/>
                <a:latin typeface="Poppins" pitchFamily="2" charset="77"/>
              </a:rPr>
              <a:t> </a:t>
            </a:r>
          </a:p>
          <a:p>
            <a:pPr algn="l"/>
            <a:r>
              <a:rPr lang="en-US" b="1" i="0" dirty="0">
                <a:effectLst/>
                <a:latin typeface="Poppins" pitchFamily="2" charset="77"/>
              </a:rPr>
              <a:t>mHealth</a:t>
            </a:r>
          </a:p>
          <a:p>
            <a:pPr algn="l"/>
            <a:r>
              <a:rPr lang="en-US" b="0" i="0" dirty="0">
                <a:effectLst/>
                <a:latin typeface="Poppins" pitchFamily="2" charset="77"/>
              </a:rPr>
              <a:t>Healthcare mobile app development is one of the most hopeful custom healthcare software development services. As virtual health is paving its way to a patient and provider’s daily process and workflows, a </a:t>
            </a:r>
            <a:r>
              <a:rPr lang="en-US" b="0" i="0" dirty="0" err="1">
                <a:effectLst/>
                <a:latin typeface="Poppins" pitchFamily="2" charset="77"/>
              </a:rPr>
              <a:t>mhealth</a:t>
            </a:r>
            <a:r>
              <a:rPr lang="en-US" b="0" i="0" dirty="0">
                <a:effectLst/>
                <a:latin typeface="Poppins" pitchFamily="2" charset="77"/>
              </a:rPr>
              <a:t> system platform’s development becomes necessary.</a:t>
            </a:r>
          </a:p>
          <a:p>
            <a:pPr algn="l"/>
            <a:br>
              <a:rPr lang="en-US" b="0" i="0" dirty="0">
                <a:effectLst/>
                <a:latin typeface="Poppins" pitchFamily="2" charset="77"/>
              </a:rPr>
            </a:br>
            <a:endParaRPr lang="en-US" b="0" i="0" dirty="0">
              <a:effectLst/>
              <a:latin typeface="Poppins" pitchFamily="2" charset="77"/>
            </a:endParaRPr>
          </a:p>
          <a:p>
            <a:endParaRPr lang="es-ES_tradnl" dirty="0"/>
          </a:p>
        </p:txBody>
      </p:sp>
    </p:spTree>
    <p:extLst>
      <p:ext uri="{BB962C8B-B14F-4D97-AF65-F5344CB8AC3E}">
        <p14:creationId xmlns:p14="http://schemas.microsoft.com/office/powerpoint/2010/main" val="1931947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1.66042 " pathEditMode="relative" ptsTypes="AA">
                                      <p:cBhvr>
                                        <p:cTn id="6" dur="5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41F1-D2C1-9585-9F15-51036853FE0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A0CFE4-B3B2-20BC-BC36-43DD8F4FBBAF}"/>
              </a:ext>
            </a:extLst>
          </p:cNvPr>
          <p:cNvSpPr txBox="1"/>
          <p:nvPr/>
        </p:nvSpPr>
        <p:spPr>
          <a:xfrm>
            <a:off x="1659924" y="6079525"/>
            <a:ext cx="5411994" cy="369332"/>
          </a:xfrm>
          <a:prstGeom prst="rect">
            <a:avLst/>
          </a:prstGeom>
          <a:noFill/>
        </p:spPr>
        <p:txBody>
          <a:bodyPr wrap="none" rtlCol="0">
            <a:spAutoFit/>
          </a:bodyPr>
          <a:lstStyle/>
          <a:p>
            <a:r>
              <a:rPr lang="en-AU" dirty="0">
                <a:solidFill>
                  <a:schemeClr val="tx1">
                    <a:lumMod val="50000"/>
                    <a:lumOff val="50000"/>
                  </a:schemeClr>
                </a:solidFill>
              </a:rPr>
              <a:t>https://</a:t>
            </a:r>
            <a:r>
              <a:rPr lang="en-AU" dirty="0" err="1">
                <a:solidFill>
                  <a:schemeClr val="tx1">
                    <a:lumMod val="50000"/>
                    <a:lumOff val="50000"/>
                  </a:schemeClr>
                </a:solidFill>
              </a:rPr>
              <a:t>youtu.be</a:t>
            </a:r>
            <a:r>
              <a:rPr lang="en-AU" dirty="0">
                <a:solidFill>
                  <a:schemeClr val="tx1">
                    <a:lumMod val="50000"/>
                    <a:lumOff val="50000"/>
                  </a:schemeClr>
                </a:solidFill>
              </a:rPr>
              <a:t>/lgVeAz8q458?si=kWPZOVJZHq9R5O8h</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07DF6CEC-D0EE-924B-C827-8B5760F9B2F7}"/>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pic>
        <p:nvPicPr>
          <p:cNvPr id="1026" name="Picture 2">
            <a:extLst>
              <a:ext uri="{FF2B5EF4-FFF2-40B4-BE49-F238E27FC236}">
                <a16:creationId xmlns:a16="http://schemas.microsoft.com/office/drawing/2014/main" id="{AF02BCF8-81D9-8FE9-C53E-9BC98D285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664730"/>
            <a:ext cx="5162573" cy="3807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5E727F-BF57-6E17-71D1-DA9A0792FC63}"/>
              </a:ext>
            </a:extLst>
          </p:cNvPr>
          <p:cNvPicPr>
            <a:picLocks noChangeAspect="1"/>
          </p:cNvPicPr>
          <p:nvPr/>
        </p:nvPicPr>
        <p:blipFill>
          <a:blip r:embed="rId3"/>
          <a:srcRect l="6177" r="12082"/>
          <a:stretch/>
        </p:blipFill>
        <p:spPr>
          <a:xfrm>
            <a:off x="6821714" y="1664731"/>
            <a:ext cx="3468915" cy="3807154"/>
          </a:xfrm>
          <a:prstGeom prst="rect">
            <a:avLst/>
          </a:prstGeom>
        </p:spPr>
      </p:pic>
    </p:spTree>
    <p:extLst>
      <p:ext uri="{BB962C8B-B14F-4D97-AF65-F5344CB8AC3E}">
        <p14:creationId xmlns:p14="http://schemas.microsoft.com/office/powerpoint/2010/main" val="2017605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961597"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humanidad, </a:t>
            </a:r>
          </a:p>
          <a:p>
            <a:r>
              <a:rPr lang="es-ES_tradnl" sz="3600" dirty="0">
                <a:solidFill>
                  <a:srgbClr val="0070C0"/>
                </a:solidFill>
                <a:latin typeface="Gill Sans MT" panose="020B0502020104020203" pitchFamily="34" charset="77"/>
              </a:rPr>
              <a:t>falta de empatía </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693087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www.cio.com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/228205/bots-and-ai-continue-their-march-toward-call-center-obliteration.html</a:t>
            </a:r>
          </a:p>
        </p:txBody>
      </p:sp>
      <p:pic>
        <p:nvPicPr>
          <p:cNvPr id="19458" name="Picture 2" descr="Bots and AI continue their march toward call center obliteration | CIO">
            <a:extLst>
              <a:ext uri="{FF2B5EF4-FFF2-40B4-BE49-F238E27FC236}">
                <a16:creationId xmlns:a16="http://schemas.microsoft.com/office/drawing/2014/main" id="{6ED00A06-019C-2C68-6088-451CCF8FB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771" y="508439"/>
            <a:ext cx="7649468" cy="5983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10BE6-1414-5EE3-06D9-23505ABEABFF}"/>
              </a:ext>
            </a:extLst>
          </p:cNvPr>
          <p:cNvSpPr txBox="1"/>
          <p:nvPr/>
        </p:nvSpPr>
        <p:spPr>
          <a:xfrm>
            <a:off x="7921445" y="671006"/>
            <a:ext cx="3350597" cy="2585323"/>
          </a:xfrm>
          <a:prstGeom prst="rect">
            <a:avLst/>
          </a:prstGeom>
          <a:noFill/>
        </p:spPr>
        <p:txBody>
          <a:bodyPr wrap="none" rtlCol="0">
            <a:spAutoFit/>
          </a:bodyPr>
          <a:lstStyle/>
          <a:p>
            <a:pPr algn="ctr"/>
            <a:r>
              <a:rPr lang="es-ES_tradnl" dirty="0">
                <a:solidFill>
                  <a:schemeClr val="bg1"/>
                </a:solidFill>
                <a:latin typeface="Consolas" panose="020B0609020204030204" pitchFamily="49" charset="0"/>
                <a:cs typeface="Consolas" panose="020B0609020204030204" pitchFamily="49" charset="0"/>
              </a:rPr>
              <a:t>USTED,</a:t>
            </a:r>
          </a:p>
          <a:p>
            <a:pPr algn="ctr"/>
            <a:r>
              <a:rPr lang="es-ES_tradnl" dirty="0">
                <a:solidFill>
                  <a:schemeClr val="bg1"/>
                </a:solidFill>
                <a:latin typeface="Consolas" panose="020B0609020204030204" pitchFamily="49" charset="0"/>
                <a:cs typeface="Consolas" panose="020B0609020204030204" pitchFamily="49" charset="0"/>
              </a:rPr>
              <a:t> SE HA COMUNICADO CON</a:t>
            </a:r>
          </a:p>
          <a:p>
            <a:pPr algn="ctr"/>
            <a:r>
              <a:rPr lang="es-ES_tradnl" dirty="0">
                <a:solidFill>
                  <a:schemeClr val="bg1"/>
                </a:solidFill>
                <a:latin typeface="Consolas" panose="020B0609020204030204" pitchFamily="49" charset="0"/>
                <a:cs typeface="Consolas" panose="020B0609020204030204" pitchFamily="49" charset="0"/>
              </a:rPr>
              <a:t>EL CENTRO MEDICO HUICHINI</a:t>
            </a:r>
          </a:p>
          <a:p>
            <a:pPr algn="ctr"/>
            <a:r>
              <a:rPr lang="es-ES_tradnl" dirty="0">
                <a:solidFill>
                  <a:schemeClr val="bg1"/>
                </a:solidFill>
                <a:latin typeface="Consolas" panose="020B0609020204030204" pitchFamily="49" charset="0"/>
                <a:cs typeface="Consolas" panose="020B0609020204030204" pitchFamily="49" charset="0"/>
              </a:rPr>
              <a:t>POR FAVOR DIGA SU RUT…</a:t>
            </a:r>
          </a:p>
          <a:p>
            <a:pPr algn="ctr"/>
            <a:r>
              <a:rPr lang="es-ES_tradnl" dirty="0">
                <a:solidFill>
                  <a:schemeClr val="bg1"/>
                </a:solidFill>
                <a:latin typeface="Consolas" panose="020B0609020204030204" pitchFamily="49" charset="0"/>
                <a:cs typeface="Consolas" panose="020B0609020204030204" pitchFamily="49" charset="0"/>
              </a:rPr>
              <a:t>. . . </a:t>
            </a:r>
          </a:p>
          <a:p>
            <a:pPr algn="ctr"/>
            <a:r>
              <a:rPr lang="es-ES_tradnl" dirty="0">
                <a:solidFill>
                  <a:schemeClr val="bg1"/>
                </a:solidFill>
                <a:latin typeface="Consolas" panose="020B0609020204030204" pitchFamily="49" charset="0"/>
                <a:cs typeface="Consolas" panose="020B0609020204030204" pitchFamily="49" charset="0"/>
              </a:rPr>
              <a:t>EL RUT QUE USTED HA</a:t>
            </a:r>
          </a:p>
          <a:p>
            <a:pPr algn="ctr"/>
            <a:r>
              <a:rPr lang="es-ES_tradnl" dirty="0">
                <a:solidFill>
                  <a:schemeClr val="bg1"/>
                </a:solidFill>
                <a:latin typeface="Consolas" panose="020B0609020204030204" pitchFamily="49" charset="0"/>
                <a:cs typeface="Consolas" panose="020B0609020204030204" pitchFamily="49" charset="0"/>
              </a:rPr>
              <a:t>DICHO NO EXISTE</a:t>
            </a:r>
          </a:p>
          <a:p>
            <a:pPr algn="ctr"/>
            <a:r>
              <a:rPr lang="es-ES_tradnl" dirty="0">
                <a:solidFill>
                  <a:schemeClr val="bg1"/>
                </a:solidFill>
                <a:latin typeface="Consolas" panose="020B0609020204030204" pitchFamily="49" charset="0"/>
                <a:cs typeface="Consolas" panose="020B0609020204030204" pitchFamily="49" charset="0"/>
              </a:rPr>
              <a:t>POR FAVOR DIGA SU</a:t>
            </a:r>
          </a:p>
          <a:p>
            <a:pPr algn="ctr"/>
            <a:r>
              <a:rPr lang="es-ES_tradnl" dirty="0">
                <a:solidFill>
                  <a:schemeClr val="bg1"/>
                </a:solidFill>
                <a:latin typeface="Consolas" panose="020B0609020204030204" pitchFamily="49" charset="0"/>
                <a:cs typeface="Consolas" panose="020B0609020204030204" pitchFamily="49" charset="0"/>
              </a:rPr>
              <a:t>RUT</a:t>
            </a:r>
          </a:p>
        </p:txBody>
      </p:sp>
    </p:spTree>
    <p:extLst>
      <p:ext uri="{BB962C8B-B14F-4D97-AF65-F5344CB8AC3E}">
        <p14:creationId xmlns:p14="http://schemas.microsoft.com/office/powerpoint/2010/main" val="2367457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648756"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privacidad</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864384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www.claytoncountyregister.com</a:t>
            </a:r>
            <a:r>
              <a:rPr lang="es-ES_tradnl" sz="1200" dirty="0">
                <a:solidFill>
                  <a:schemeClr val="bg1">
                    <a:lumMod val="50000"/>
                  </a:schemeClr>
                </a:solidFill>
              </a:rPr>
              <a:t>/news2/ai-federated-learning-the-solution-to-data-privacy-concerns-in-machine-learning/1237/</a:t>
            </a:r>
          </a:p>
        </p:txBody>
      </p:sp>
      <p:pic>
        <p:nvPicPr>
          <p:cNvPr id="21506" name="Picture 2" descr="AI Federated Learning: The Solution to Data Privacy Concerns in Machine Learning">
            <a:extLst>
              <a:ext uri="{FF2B5EF4-FFF2-40B4-BE49-F238E27FC236}">
                <a16:creationId xmlns:a16="http://schemas.microsoft.com/office/drawing/2014/main" id="{D6595B77-C851-0623-BA79-6C734C60C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74" y="1221608"/>
            <a:ext cx="9150251" cy="51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7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FDDBA-B0DB-C014-CCF1-A79E3B0C01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BDCB16-CDFC-1756-394F-5398A1E34746}"/>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2457AF83-830B-9E99-C491-2967D6138529}"/>
              </a:ext>
            </a:extLst>
          </p:cNvPr>
          <p:cNvSpPr txBox="1"/>
          <p:nvPr/>
        </p:nvSpPr>
        <p:spPr>
          <a:xfrm>
            <a:off x="90768" y="6506729"/>
            <a:ext cx="657654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/2023/2/6/23587393/</a:t>
            </a:r>
            <a:r>
              <a:rPr lang="es-ES_tradnl" sz="1200" dirty="0" err="1">
                <a:solidFill>
                  <a:schemeClr val="bg1">
                    <a:lumMod val="50000"/>
                  </a:schemeClr>
                </a:solidFill>
              </a:rPr>
              <a:t>ai</a:t>
            </a:r>
            <a:r>
              <a:rPr lang="es-ES_tradnl" sz="1200" dirty="0">
                <a:solidFill>
                  <a:schemeClr val="bg1">
                    <a:lumMod val="50000"/>
                  </a:schemeClr>
                </a:solidFill>
              </a:rPr>
              <a:t>-art-copyright-</a:t>
            </a:r>
            <a:r>
              <a:rPr lang="es-ES_tradnl" sz="1200" dirty="0" err="1">
                <a:solidFill>
                  <a:schemeClr val="bg1">
                    <a:lumMod val="50000"/>
                  </a:schemeClr>
                </a:solidFill>
              </a:rPr>
              <a:t>lawsuit</a:t>
            </a:r>
            <a:r>
              <a:rPr lang="es-ES_tradnl" sz="1200" dirty="0">
                <a:solidFill>
                  <a:schemeClr val="bg1">
                    <a:lumMod val="50000"/>
                  </a:schemeClr>
                </a:solidFill>
              </a:rPr>
              <a:t>-</a:t>
            </a:r>
            <a:r>
              <a:rPr lang="es-ES_tradnl" sz="1200" dirty="0" err="1">
                <a:solidFill>
                  <a:schemeClr val="bg1">
                    <a:lumMod val="50000"/>
                  </a:schemeClr>
                </a:solidFill>
              </a:rPr>
              <a:t>getty-images-stable-diffusion</a:t>
            </a:r>
            <a:endParaRPr lang="es-ES_tradnl" sz="1200" dirty="0">
              <a:solidFill>
                <a:schemeClr val="bg1">
                  <a:lumMod val="50000"/>
                </a:schemeClr>
              </a:solidFill>
            </a:endParaRPr>
          </a:p>
        </p:txBody>
      </p:sp>
      <p:pic>
        <p:nvPicPr>
          <p:cNvPr id="4" name="Picture 3">
            <a:extLst>
              <a:ext uri="{FF2B5EF4-FFF2-40B4-BE49-F238E27FC236}">
                <a16:creationId xmlns:a16="http://schemas.microsoft.com/office/drawing/2014/main" id="{D1D6811E-BF6C-C2C6-2271-CE7A26328783}"/>
              </a:ext>
            </a:extLst>
          </p:cNvPr>
          <p:cNvPicPr>
            <a:picLocks noChangeAspect="1"/>
          </p:cNvPicPr>
          <p:nvPr/>
        </p:nvPicPr>
        <p:blipFill>
          <a:blip r:embed="rId2"/>
          <a:stretch>
            <a:fillRect/>
          </a:stretch>
        </p:blipFill>
        <p:spPr>
          <a:xfrm>
            <a:off x="2361282" y="508439"/>
            <a:ext cx="9837500" cy="5621428"/>
          </a:xfrm>
          <a:prstGeom prst="rect">
            <a:avLst/>
          </a:prstGeom>
        </p:spPr>
      </p:pic>
    </p:spTree>
    <p:extLst>
      <p:ext uri="{BB962C8B-B14F-4D97-AF65-F5344CB8AC3E}">
        <p14:creationId xmlns:p14="http://schemas.microsoft.com/office/powerpoint/2010/main" val="105467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151A-63E2-1B07-B9C9-AF9DF1921A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5384DB-B0D4-1466-1A7D-2E5798DEAE3F}"/>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E8F29899-4807-48A9-DE39-38C0E5ED20F2}"/>
              </a:ext>
            </a:extLst>
          </p:cNvPr>
          <p:cNvSpPr txBox="1"/>
          <p:nvPr/>
        </p:nvSpPr>
        <p:spPr>
          <a:xfrm>
            <a:off x="90768" y="6506729"/>
            <a:ext cx="177292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llmlitigation.com</a:t>
            </a:r>
            <a:r>
              <a:rPr lang="es-ES_tradnl" sz="1200" dirty="0">
                <a:solidFill>
                  <a:schemeClr val="bg1">
                    <a:lumMod val="50000"/>
                  </a:schemeClr>
                </a:solidFill>
              </a:rPr>
              <a:t>/</a:t>
            </a:r>
          </a:p>
        </p:txBody>
      </p:sp>
      <p:pic>
        <p:nvPicPr>
          <p:cNvPr id="5" name="Picture 4">
            <a:extLst>
              <a:ext uri="{FF2B5EF4-FFF2-40B4-BE49-F238E27FC236}">
                <a16:creationId xmlns:a16="http://schemas.microsoft.com/office/drawing/2014/main" id="{37257164-136F-8014-CC47-768C99F02A5F}"/>
              </a:ext>
            </a:extLst>
          </p:cNvPr>
          <p:cNvPicPr>
            <a:picLocks noChangeAspect="1"/>
          </p:cNvPicPr>
          <p:nvPr/>
        </p:nvPicPr>
        <p:blipFill>
          <a:blip r:embed="rId2"/>
          <a:stretch>
            <a:fillRect/>
          </a:stretch>
        </p:blipFill>
        <p:spPr>
          <a:xfrm>
            <a:off x="3605740" y="194310"/>
            <a:ext cx="7772400" cy="5802167"/>
          </a:xfrm>
          <a:prstGeom prst="rect">
            <a:avLst/>
          </a:prstGeom>
        </p:spPr>
      </p:pic>
    </p:spTree>
    <p:extLst>
      <p:ext uri="{BB962C8B-B14F-4D97-AF65-F5344CB8AC3E}">
        <p14:creationId xmlns:p14="http://schemas.microsoft.com/office/powerpoint/2010/main" val="2978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BCDF-9860-AB95-DAA8-57395046B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BBA5D3-16DF-E209-A584-BF117F1DA360}"/>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5261295B-2A09-CF1C-9498-CF5688643033}"/>
              </a:ext>
            </a:extLst>
          </p:cNvPr>
          <p:cNvSpPr txBox="1"/>
          <p:nvPr/>
        </p:nvSpPr>
        <p:spPr>
          <a:xfrm>
            <a:off x="90768" y="6506729"/>
            <a:ext cx="859440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www.washingtonpost.com</a:t>
            </a:r>
            <a:r>
              <a:rPr lang="es-ES_tradnl" sz="1200" dirty="0">
                <a:solidFill>
                  <a:schemeClr val="bg1">
                    <a:lumMod val="50000"/>
                  </a:schemeClr>
                </a:solidFill>
              </a:rPr>
              <a:t>/</a:t>
            </a:r>
            <a:r>
              <a:rPr lang="es-ES_tradnl" sz="1200" dirty="0" err="1">
                <a:solidFill>
                  <a:schemeClr val="bg1">
                    <a:lumMod val="50000"/>
                  </a:schemeClr>
                </a:solidFill>
              </a:rPr>
              <a:t>world</a:t>
            </a:r>
            <a:r>
              <a:rPr lang="es-ES_tradnl" sz="1200" dirty="0">
                <a:solidFill>
                  <a:schemeClr val="bg1">
                    <a:lumMod val="50000"/>
                  </a:schemeClr>
                </a:solidFill>
              </a:rPr>
              <a:t>/2023/08/28/</a:t>
            </a:r>
            <a:r>
              <a:rPr lang="es-ES_tradnl" sz="1200" dirty="0" err="1">
                <a:solidFill>
                  <a:schemeClr val="bg1">
                    <a:lumMod val="50000"/>
                  </a:schemeClr>
                </a:solidFill>
              </a:rPr>
              <a:t>scale</a:t>
            </a:r>
            <a:r>
              <a:rPr lang="es-ES_tradnl" sz="1200" dirty="0">
                <a:solidFill>
                  <a:schemeClr val="bg1">
                    <a:lumMod val="50000"/>
                  </a:schemeClr>
                </a:solidFill>
              </a:rPr>
              <a:t>-</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remotasks</a:t>
            </a:r>
            <a:r>
              <a:rPr lang="es-ES_tradnl" sz="1200" dirty="0">
                <a:solidFill>
                  <a:schemeClr val="bg1">
                    <a:lumMod val="50000"/>
                  </a:schemeClr>
                </a:solidFill>
              </a:rPr>
              <a:t>-</a:t>
            </a:r>
            <a:r>
              <a:rPr lang="es-ES_tradnl" sz="1200" dirty="0" err="1">
                <a:solidFill>
                  <a:schemeClr val="bg1">
                    <a:lumMod val="50000"/>
                  </a:schemeClr>
                </a:solidFill>
              </a:rPr>
              <a:t>philippines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pocket_saves</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E4586BE7-8DB4-A42B-4AA2-08FEADE4F7A0}"/>
              </a:ext>
            </a:extLst>
          </p:cNvPr>
          <p:cNvPicPr>
            <a:picLocks noChangeAspect="1"/>
          </p:cNvPicPr>
          <p:nvPr/>
        </p:nvPicPr>
        <p:blipFill>
          <a:blip r:embed="rId2"/>
          <a:stretch>
            <a:fillRect/>
          </a:stretch>
        </p:blipFill>
        <p:spPr>
          <a:xfrm>
            <a:off x="4853786" y="74272"/>
            <a:ext cx="7007040" cy="6366933"/>
          </a:xfrm>
          <a:prstGeom prst="rect">
            <a:avLst/>
          </a:prstGeom>
        </p:spPr>
      </p:pic>
    </p:spTree>
    <p:extLst>
      <p:ext uri="{BB962C8B-B14F-4D97-AF65-F5344CB8AC3E}">
        <p14:creationId xmlns:p14="http://schemas.microsoft.com/office/powerpoint/2010/main" val="39452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1246F-8144-F97D-1DE8-2FF72FAFE4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FF2D14-C6EA-0EBE-26BB-095ACE012DEF}"/>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92CB36AB-A94B-0660-7BB3-CDD802CDB6F5}"/>
              </a:ext>
            </a:extLst>
          </p:cNvPr>
          <p:cNvSpPr txBox="1"/>
          <p:nvPr/>
        </p:nvSpPr>
        <p:spPr>
          <a:xfrm>
            <a:off x="90768" y="6506729"/>
            <a:ext cx="7377148"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www.wired.com</a:t>
            </a:r>
            <a:r>
              <a:rPr lang="es-ES_tradnl" sz="1200" dirty="0">
                <a:solidFill>
                  <a:schemeClr val="bg1">
                    <a:lumMod val="50000"/>
                  </a:schemeClr>
                </a:solidFill>
              </a:rPr>
              <a:t>/</a:t>
            </a:r>
            <a:r>
              <a:rPr lang="es-ES_tradnl" sz="1200" dirty="0" err="1">
                <a:solidFill>
                  <a:schemeClr val="bg1">
                    <a:lumMod val="50000"/>
                  </a:schemeClr>
                </a:solidFill>
              </a:rPr>
              <a:t>story</a:t>
            </a:r>
            <a:r>
              <a:rPr lang="es-ES_tradnl" sz="1200" dirty="0">
                <a:solidFill>
                  <a:schemeClr val="bg1">
                    <a:lumMod val="50000"/>
                  </a:schemeClr>
                </a:solidFill>
              </a:rPr>
              <a:t>/</a:t>
            </a:r>
            <a:r>
              <a:rPr lang="es-ES_tradnl" sz="1200" dirty="0" err="1">
                <a:solidFill>
                  <a:schemeClr val="bg1">
                    <a:lumMod val="50000"/>
                  </a:schemeClr>
                </a:solidFill>
              </a:rPr>
              <a:t>millions</a:t>
            </a:r>
            <a:r>
              <a:rPr lang="es-ES_tradnl" sz="1200" dirty="0">
                <a:solidFill>
                  <a:schemeClr val="bg1">
                    <a:lumMod val="50000"/>
                  </a:schemeClr>
                </a:solidFill>
              </a:rPr>
              <a:t>-</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workers</a:t>
            </a:r>
            <a:r>
              <a:rPr lang="es-ES_tradnl" sz="1200" dirty="0">
                <a:solidFill>
                  <a:schemeClr val="bg1">
                    <a:lumMod val="50000"/>
                  </a:schemeClr>
                </a:solidFill>
              </a:rPr>
              <a:t>-are-training-</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models-for-pennies</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086629C3-668F-EFCA-03AF-812C0DAC1669}"/>
              </a:ext>
            </a:extLst>
          </p:cNvPr>
          <p:cNvPicPr>
            <a:picLocks noChangeAspect="1"/>
          </p:cNvPicPr>
          <p:nvPr/>
        </p:nvPicPr>
        <p:blipFill>
          <a:blip r:embed="rId2"/>
          <a:srcRect/>
          <a:stretch/>
        </p:blipFill>
        <p:spPr>
          <a:xfrm>
            <a:off x="4402289" y="623485"/>
            <a:ext cx="7458537" cy="5607982"/>
          </a:xfrm>
          <a:prstGeom prst="rect">
            <a:avLst/>
          </a:prstGeom>
        </p:spPr>
      </p:pic>
    </p:spTree>
    <p:extLst>
      <p:ext uri="{BB962C8B-B14F-4D97-AF65-F5344CB8AC3E}">
        <p14:creationId xmlns:p14="http://schemas.microsoft.com/office/powerpoint/2010/main" val="378526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8B67-4787-E905-6A41-94E988978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3F67F0-32C9-FF55-87D1-3A0291032AA0}"/>
              </a:ext>
            </a:extLst>
          </p:cNvPr>
          <p:cNvSpPr txBox="1"/>
          <p:nvPr/>
        </p:nvSpPr>
        <p:spPr>
          <a:xfrm>
            <a:off x="331174" y="508439"/>
            <a:ext cx="2749471"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el consumo</a:t>
            </a:r>
          </a:p>
          <a:p>
            <a:r>
              <a:rPr lang="es-ES_tradnl" sz="3600" dirty="0">
                <a:solidFill>
                  <a:srgbClr val="0070C0"/>
                </a:solidFill>
                <a:latin typeface="Gill Sans MT" panose="020B0502020104020203" pitchFamily="34" charset="77"/>
              </a:rPr>
              <a:t>de energía?</a:t>
            </a:r>
          </a:p>
        </p:txBody>
      </p:sp>
      <p:sp>
        <p:nvSpPr>
          <p:cNvPr id="8" name="TextBox 7">
            <a:extLst>
              <a:ext uri="{FF2B5EF4-FFF2-40B4-BE49-F238E27FC236}">
                <a16:creationId xmlns:a16="http://schemas.microsoft.com/office/drawing/2014/main" id="{867F8DE4-6394-1D44-43FB-AB394CC7B60B}"/>
              </a:ext>
            </a:extLst>
          </p:cNvPr>
          <p:cNvSpPr txBox="1"/>
          <p:nvPr/>
        </p:nvSpPr>
        <p:spPr>
          <a:xfrm>
            <a:off x="90768" y="6506729"/>
            <a:ext cx="763664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/24066646/</a:t>
            </a:r>
            <a:r>
              <a:rPr lang="es-ES_tradnl" sz="1200" dirty="0" err="1">
                <a:solidFill>
                  <a:schemeClr val="bg1">
                    <a:lumMod val="50000"/>
                  </a:schemeClr>
                </a:solidFill>
              </a:rPr>
              <a:t>ai-electricity-energy-watts-generative-consumption?utm_source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31D4AA38-E83F-4E3B-4508-F0AD612A341E}"/>
              </a:ext>
            </a:extLst>
          </p:cNvPr>
          <p:cNvPicPr>
            <a:picLocks noChangeAspect="1"/>
          </p:cNvPicPr>
          <p:nvPr/>
        </p:nvPicPr>
        <p:blipFill>
          <a:blip r:embed="rId2"/>
          <a:srcRect/>
          <a:stretch/>
        </p:blipFill>
        <p:spPr>
          <a:xfrm>
            <a:off x="4853786" y="379696"/>
            <a:ext cx="7007040" cy="5756084"/>
          </a:xfrm>
          <a:prstGeom prst="rect">
            <a:avLst/>
          </a:prstGeom>
        </p:spPr>
      </p:pic>
    </p:spTree>
    <p:extLst>
      <p:ext uri="{BB962C8B-B14F-4D97-AF65-F5344CB8AC3E}">
        <p14:creationId xmlns:p14="http://schemas.microsoft.com/office/powerpoint/2010/main" val="42583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755357" y="456721"/>
            <a:ext cx="6166348" cy="5251694"/>
          </a:xfrm>
        </p:spPr>
        <p:txBody>
          <a:bodyPr>
            <a:normAutofit lnSpcReduction="10000"/>
          </a:bodyPr>
          <a:lstStyle/>
          <a:p>
            <a:pPr marL="0" indent="0" algn="l">
              <a:buNone/>
            </a:pPr>
            <a:r>
              <a:rPr lang="es-ES_tradnl" sz="3200" dirty="0">
                <a:latin typeface="Gill Sans MT" panose="020B0502020104020203" pitchFamily="34" charset="77"/>
              </a:rPr>
              <a:t>La IA ayuda a determinar qué tratamientos se aplican a las personas con enfermedades, quién tiene derecho a un seguro de vida, cuánto tiempo de prisión cumple una persona, qué solicitantes de empleo obtienen entrevistas.</a:t>
            </a:r>
          </a:p>
          <a:p>
            <a:pPr marL="0" indent="0" algn="l">
              <a:buNone/>
            </a:pPr>
            <a:endParaRPr lang="es-ES_tradnl" sz="3200" dirty="0">
              <a:latin typeface="Gill Sans MT" panose="020B0502020104020203" pitchFamily="34" charset="77"/>
            </a:endParaRPr>
          </a:p>
          <a:p>
            <a:pPr marL="0" indent="0" algn="l">
              <a:buNone/>
            </a:pPr>
            <a:r>
              <a:rPr lang="es-ES_tradnl" sz="3200" dirty="0">
                <a:latin typeface="Gill Sans MT" panose="020B0502020104020203" pitchFamily="34" charset="77"/>
              </a:rPr>
              <a:t>Sin embargo, tenemos que actuar y asegurarnos de que la IA sea humanamente benévola, benigna, bondadosa, generosa… humana!</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108</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5755357" y="6161771"/>
            <a:ext cx="5755623" cy="646331"/>
          </a:xfrm>
          <a:prstGeom prst="rect">
            <a:avLst/>
          </a:prstGeom>
        </p:spPr>
        <p:txBody>
          <a:bodyPr wrap="square">
            <a:spAutoFit/>
          </a:bodyPr>
          <a:lstStyle/>
          <a:p>
            <a:r>
              <a:rPr lang="en-AU" i="1" dirty="0">
                <a:solidFill>
                  <a:schemeClr val="tx1">
                    <a:lumMod val="65000"/>
                    <a:lumOff val="35000"/>
                  </a:schemeClr>
                </a:solidFill>
                <a:latin typeface="Harding"/>
              </a:rPr>
              <a:t>Fei-Fei Li: Director of the  Institute for Human-Centered Artificial Intelligence, Stanford</a:t>
            </a:r>
            <a:endParaRPr lang="es-ES_tradnl" i="1" dirty="0">
              <a:solidFill>
                <a:schemeClr val="tx1">
                  <a:lumMod val="65000"/>
                  <a:lumOff val="35000"/>
                </a:schemeClr>
              </a:solidFill>
            </a:endParaRPr>
          </a:p>
        </p:txBody>
      </p:sp>
      <p:pic>
        <p:nvPicPr>
          <p:cNvPr id="7170" name="Picture 2" descr="Computer Vision Leader Fei-Fei Li on Why AI Needs Diversity - IEEE Spectrum">
            <a:extLst>
              <a:ext uri="{FF2B5EF4-FFF2-40B4-BE49-F238E27FC236}">
                <a16:creationId xmlns:a16="http://schemas.microsoft.com/office/drawing/2014/main" id="{D2CD722D-FE3A-9D51-B01F-856D8F0EC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127"/>
          <a:stretch/>
        </p:blipFill>
        <p:spPr bwMode="auto">
          <a:xfrm>
            <a:off x="-941868" y="-1"/>
            <a:ext cx="6088026" cy="689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843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2065312" y="662672"/>
            <a:ext cx="8310288" cy="1015663"/>
          </a:xfrm>
          <a:prstGeom prst="rect">
            <a:avLst/>
          </a:prstGeom>
          <a:noFill/>
        </p:spPr>
        <p:txBody>
          <a:bodyPr wrap="none" rtlCol="0">
            <a:spAutoFit/>
          </a:bodyPr>
          <a:lstStyle/>
          <a:p>
            <a:r>
              <a:rPr lang="es-ES_tradnl" sz="6000" dirty="0">
                <a:solidFill>
                  <a:schemeClr val="tx1">
                    <a:lumMod val="50000"/>
                    <a:lumOff val="50000"/>
                  </a:schemeClr>
                </a:solidFill>
                <a:latin typeface="Gill Sans MT" panose="020B0502020104020203" pitchFamily="34" charset="77"/>
              </a:rPr>
              <a:t>Bueno… ¿y qué hacemos?</a:t>
            </a:r>
          </a:p>
        </p:txBody>
      </p:sp>
      <p:sp>
        <p:nvSpPr>
          <p:cNvPr id="3" name="TextBox 2">
            <a:extLst>
              <a:ext uri="{FF2B5EF4-FFF2-40B4-BE49-F238E27FC236}">
                <a16:creationId xmlns:a16="http://schemas.microsoft.com/office/drawing/2014/main" id="{BE5DD0BE-6D3C-4D85-5938-D7DF2B495599}"/>
              </a:ext>
            </a:extLst>
          </p:cNvPr>
          <p:cNvSpPr txBox="1"/>
          <p:nvPr/>
        </p:nvSpPr>
        <p:spPr>
          <a:xfrm>
            <a:off x="4540829" y="2721114"/>
            <a:ext cx="1919115" cy="1938992"/>
          </a:xfrm>
          <a:prstGeom prst="rect">
            <a:avLst/>
          </a:prstGeom>
          <a:noFill/>
        </p:spPr>
        <p:txBody>
          <a:bodyPr wrap="none" rtlCol="0">
            <a:spAutoFit/>
          </a:bodyPr>
          <a:lstStyle/>
          <a:p>
            <a:pPr marL="742950" indent="-742950">
              <a:buAutoNum type="arabicPeriod"/>
            </a:pPr>
            <a:r>
              <a:rPr lang="es-ES_tradnl" sz="4000" dirty="0">
                <a:solidFill>
                  <a:srgbClr val="FF00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4" name="TextBox 3">
            <a:extLst>
              <a:ext uri="{FF2B5EF4-FFF2-40B4-BE49-F238E27FC236}">
                <a16:creationId xmlns:a16="http://schemas.microsoft.com/office/drawing/2014/main" id="{4984648F-7179-6A2A-7E17-3DE183CA4E2C}"/>
              </a:ext>
            </a:extLst>
          </p:cNvPr>
          <p:cNvSpPr txBox="1"/>
          <p:nvPr/>
        </p:nvSpPr>
        <p:spPr>
          <a:xfrm>
            <a:off x="6236272" y="3586168"/>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FF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5" name="TextBox 4">
            <a:extLst>
              <a:ext uri="{FF2B5EF4-FFF2-40B4-BE49-F238E27FC236}">
                <a16:creationId xmlns:a16="http://schemas.microsoft.com/office/drawing/2014/main" id="{307575D5-50BC-D5E0-1CF4-BFFBF7A35ACE}"/>
              </a:ext>
            </a:extLst>
          </p:cNvPr>
          <p:cNvSpPr txBox="1"/>
          <p:nvPr/>
        </p:nvSpPr>
        <p:spPr>
          <a:xfrm>
            <a:off x="3993152" y="4488001"/>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00FF"/>
                </a:solidFill>
                <a:latin typeface="Gill Sans MT" panose="020B0502020104020203" pitchFamily="34" charset="77"/>
              </a:rPr>
              <a:t>Ética</a:t>
            </a:r>
          </a:p>
        </p:txBody>
      </p:sp>
      <p:sp>
        <p:nvSpPr>
          <p:cNvPr id="6" name="TextBox 5">
            <a:extLst>
              <a:ext uri="{FF2B5EF4-FFF2-40B4-BE49-F238E27FC236}">
                <a16:creationId xmlns:a16="http://schemas.microsoft.com/office/drawing/2014/main" id="{C2E85CA3-9938-89F6-1E8B-DB4F7AAEF216}"/>
              </a:ext>
            </a:extLst>
          </p:cNvPr>
          <p:cNvSpPr txBox="1"/>
          <p:nvPr/>
        </p:nvSpPr>
        <p:spPr>
          <a:xfrm>
            <a:off x="6312092" y="2721114"/>
            <a:ext cx="2539478" cy="1323439"/>
          </a:xfrm>
          <a:prstGeom prst="rect">
            <a:avLst/>
          </a:prstGeom>
          <a:noFill/>
        </p:spPr>
        <p:txBody>
          <a:bodyPr wrap="none" rtlCol="0">
            <a:spAutoFit/>
          </a:bodyPr>
          <a:lstStyle/>
          <a:p>
            <a:r>
              <a:rPr lang="es-ES_tradnl" sz="4000" dirty="0">
                <a:solidFill>
                  <a:srgbClr val="FF0000"/>
                </a:solidFill>
                <a:latin typeface="Gill Sans MT" panose="020B0502020104020203" pitchFamily="34" charset="77"/>
              </a:rPr>
              <a:t> (en el uso)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7" name="TextBox 6">
            <a:extLst>
              <a:ext uri="{FF2B5EF4-FFF2-40B4-BE49-F238E27FC236}">
                <a16:creationId xmlns:a16="http://schemas.microsoft.com/office/drawing/2014/main" id="{CEA96F67-30EF-282A-96B4-B6EF191A0A71}"/>
              </a:ext>
            </a:extLst>
          </p:cNvPr>
          <p:cNvSpPr txBox="1"/>
          <p:nvPr/>
        </p:nvSpPr>
        <p:spPr>
          <a:xfrm>
            <a:off x="8107763" y="3586168"/>
            <a:ext cx="3764044"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r>
              <a:rPr lang="es-ES_tradnl" sz="4000" dirty="0">
                <a:solidFill>
                  <a:srgbClr val="00FF00"/>
                </a:solidFill>
                <a:latin typeface="Gill Sans MT" panose="020B0502020104020203" pitchFamily="34" charset="77"/>
              </a:rPr>
              <a:t>(en el desarrollo)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8" name="TextBox 7">
            <a:extLst>
              <a:ext uri="{FF2B5EF4-FFF2-40B4-BE49-F238E27FC236}">
                <a16:creationId xmlns:a16="http://schemas.microsoft.com/office/drawing/2014/main" id="{B69FC1FF-35FD-AF60-A6FC-A3303A5F0C76}"/>
              </a:ext>
            </a:extLst>
          </p:cNvPr>
          <p:cNvSpPr txBox="1"/>
          <p:nvPr/>
        </p:nvSpPr>
        <p:spPr>
          <a:xfrm>
            <a:off x="5883691" y="5719107"/>
            <a:ext cx="3743332" cy="707886"/>
          </a:xfrm>
          <a:prstGeom prst="rect">
            <a:avLst/>
          </a:prstGeom>
          <a:noFill/>
        </p:spPr>
        <p:txBody>
          <a:bodyPr wrap="none" rtlCol="0">
            <a:spAutoFit/>
          </a:bodyPr>
          <a:lstStyle/>
          <a:p>
            <a:r>
              <a:rPr lang="es-ES_tradnl" sz="4000" dirty="0">
                <a:solidFill>
                  <a:srgbClr val="0000FF"/>
                </a:solidFill>
                <a:latin typeface="Gill Sans MT" panose="020B0502020104020203" pitchFamily="34" charset="77"/>
              </a:rPr>
              <a:t>(en la enseñanza)</a:t>
            </a:r>
          </a:p>
        </p:txBody>
      </p:sp>
    </p:spTree>
    <p:extLst>
      <p:ext uri="{BB962C8B-B14F-4D97-AF65-F5344CB8AC3E}">
        <p14:creationId xmlns:p14="http://schemas.microsoft.com/office/powerpoint/2010/main" val="667415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D82E-A757-6D4A-B5BE-C9F89B1E0496}"/>
              </a:ext>
            </a:extLst>
          </p:cNvPr>
          <p:cNvPicPr>
            <a:picLocks noChangeAspect="1"/>
          </p:cNvPicPr>
          <p:nvPr/>
        </p:nvPicPr>
        <p:blipFill>
          <a:blip r:embed="rId2"/>
          <a:stretch>
            <a:fillRect/>
          </a:stretch>
        </p:blipFill>
        <p:spPr>
          <a:xfrm>
            <a:off x="361949" y="1299940"/>
            <a:ext cx="5201724" cy="4258119"/>
          </a:xfrm>
          <a:prstGeom prst="rect">
            <a:avLst/>
          </a:prstGeom>
        </p:spPr>
      </p:pic>
      <p:sp>
        <p:nvSpPr>
          <p:cNvPr id="2" name="TextBox 1">
            <a:extLst>
              <a:ext uri="{FF2B5EF4-FFF2-40B4-BE49-F238E27FC236}">
                <a16:creationId xmlns:a16="http://schemas.microsoft.com/office/drawing/2014/main" id="{67D06DFF-82B6-B86A-AA3C-F1EFD7BEAB7C}"/>
              </a:ext>
            </a:extLst>
          </p:cNvPr>
          <p:cNvSpPr txBox="1"/>
          <p:nvPr/>
        </p:nvSpPr>
        <p:spPr>
          <a:xfrm>
            <a:off x="840417" y="122676"/>
            <a:ext cx="3720314"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Nuevos startups…</a:t>
            </a:r>
          </a:p>
        </p:txBody>
      </p:sp>
      <p:pic>
        <p:nvPicPr>
          <p:cNvPr id="10242" name="Picture 2" descr="U.S. artificial intelligence in healthcare market size, by component, 2020 - 2030 (USD Billion)">
            <a:extLst>
              <a:ext uri="{FF2B5EF4-FFF2-40B4-BE49-F238E27FC236}">
                <a16:creationId xmlns:a16="http://schemas.microsoft.com/office/drawing/2014/main" id="{7540474C-9432-5FAB-482A-07D331C93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7"/>
          <a:stretch/>
        </p:blipFill>
        <p:spPr bwMode="auto">
          <a:xfrm>
            <a:off x="6096000" y="1434554"/>
            <a:ext cx="5734050" cy="398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C04E0-3BD0-075F-9BF2-8EEC5E1C8AF9}"/>
              </a:ext>
            </a:extLst>
          </p:cNvPr>
          <p:cNvSpPr txBox="1"/>
          <p:nvPr/>
        </p:nvSpPr>
        <p:spPr>
          <a:xfrm>
            <a:off x="966457" y="6395040"/>
            <a:ext cx="62973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www.grandviewresearch.com</a:t>
            </a:r>
            <a:r>
              <a:rPr lang="es-ES_tradnl" sz="1200" dirty="0">
                <a:solidFill>
                  <a:schemeClr val="bg1">
                    <a:lumMod val="50000"/>
                  </a:schemeClr>
                </a:solidFill>
              </a:rPr>
              <a:t>/</a:t>
            </a:r>
            <a:r>
              <a:rPr lang="es-ES_tradnl" sz="1200" dirty="0" err="1">
                <a:solidFill>
                  <a:schemeClr val="bg1">
                    <a:lumMod val="50000"/>
                  </a:schemeClr>
                </a:solidFill>
              </a:rPr>
              <a:t>industry-analysis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ai-healthcare-market</a:t>
            </a:r>
            <a:endParaRPr lang="es-ES_tradnl" sz="1200" dirty="0">
              <a:solidFill>
                <a:schemeClr val="bg1">
                  <a:lumMod val="50000"/>
                </a:schemeClr>
              </a:solidFill>
            </a:endParaRPr>
          </a:p>
        </p:txBody>
      </p:sp>
    </p:spTree>
    <p:extLst>
      <p:ext uri="{BB962C8B-B14F-4D97-AF65-F5344CB8AC3E}">
        <p14:creationId xmlns:p14="http://schemas.microsoft.com/office/powerpoint/2010/main" val="28557406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6096000" y="663502"/>
            <a:ext cx="5825706" cy="3770263"/>
          </a:xfrm>
        </p:spPr>
        <p:txBody>
          <a:bodyPr/>
          <a:lstStyle/>
          <a:p>
            <a:pPr marL="0" indent="0">
              <a:buNone/>
            </a:pPr>
            <a:r>
              <a:rPr lang="es-ES_tradnl" sz="3000">
                <a:latin typeface="Gill Sans MT" panose="020B0502020104020203" pitchFamily="34" charset="77"/>
              </a:rPr>
              <a:t>Hacer lo correcto</a:t>
            </a:r>
          </a:p>
          <a:p>
            <a:pPr marL="0" indent="0">
              <a:buNone/>
            </a:pPr>
            <a:r>
              <a:rPr lang="es-ES_tradnl" sz="3000">
                <a:latin typeface="Gill Sans MT" panose="020B0502020104020203" pitchFamily="34" charset="77"/>
              </a:rPr>
              <a:t>no conlleva automáticamente</a:t>
            </a:r>
          </a:p>
          <a:p>
            <a:pPr marL="0" indent="0">
              <a:buNone/>
            </a:pPr>
            <a:r>
              <a:rPr lang="es-ES_tradnl" sz="3000">
                <a:latin typeface="Gill Sans MT" panose="020B0502020104020203" pitchFamily="34" charset="77"/>
              </a:rPr>
              <a:t>el éxito.</a:t>
            </a:r>
          </a:p>
          <a:p>
            <a:pPr marL="0" indent="0">
              <a:buNone/>
            </a:pPr>
            <a:endParaRPr lang="es-ES_tradnl" sz="3000">
              <a:latin typeface="Gill Sans MT" panose="020B0502020104020203" pitchFamily="34" charset="77"/>
            </a:endParaRPr>
          </a:p>
          <a:p>
            <a:pPr marL="0" indent="0">
              <a:buNone/>
            </a:pPr>
            <a:r>
              <a:rPr lang="es-ES_tradnl" sz="3000">
                <a:latin typeface="Gill Sans MT" panose="020B0502020104020203" pitchFamily="34" charset="77"/>
              </a:rPr>
              <a:t>Pero comprometer la ética</a:t>
            </a:r>
          </a:p>
          <a:p>
            <a:pPr marL="0" indent="0">
              <a:buNone/>
            </a:pPr>
            <a:r>
              <a:rPr lang="es-ES_tradnl" sz="3000">
                <a:latin typeface="Gill Sans MT" panose="020B0502020104020203" pitchFamily="34" charset="77"/>
              </a:rPr>
              <a:t>casi siempre</a:t>
            </a:r>
          </a:p>
          <a:p>
            <a:pPr marL="0" indent="0">
              <a:buNone/>
            </a:pPr>
            <a:r>
              <a:rPr lang="es-ES_tradnl" sz="3000">
                <a:latin typeface="Gill Sans MT" panose="020B0502020104020203" pitchFamily="34" charset="77"/>
              </a:rPr>
              <a:t>conduce al fracaso.</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110</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6131041" y="5467170"/>
            <a:ext cx="5755623" cy="1200329"/>
          </a:xfrm>
          <a:prstGeom prst="rect">
            <a:avLst/>
          </a:prstGeom>
        </p:spPr>
        <p:txBody>
          <a:bodyPr wrap="square">
            <a:spAutoFit/>
          </a:bodyPr>
          <a:lstStyle/>
          <a:p>
            <a:r>
              <a:rPr lang="en-AU" i="1" dirty="0">
                <a:solidFill>
                  <a:schemeClr val="tx1">
                    <a:lumMod val="65000"/>
                    <a:lumOff val="35000"/>
                  </a:schemeClr>
                </a:solidFill>
                <a:latin typeface="Harding"/>
              </a:rPr>
              <a:t>Erika Andersen: Founder of Proteus, a coaching, consulting, and training firm that focuses on leader readiness. Consultant to Spotify, Facebook, Spectrum, Novartis, Revolt Media, and CBS Sports.</a:t>
            </a:r>
            <a:endParaRPr lang="es-ES_tradnl" i="1" dirty="0">
              <a:solidFill>
                <a:schemeClr val="tx1">
                  <a:lumMod val="65000"/>
                  <a:lumOff val="35000"/>
                </a:schemeClr>
              </a:solidFill>
            </a:endParaRPr>
          </a:p>
        </p:txBody>
      </p:sp>
      <p:pic>
        <p:nvPicPr>
          <p:cNvPr id="1026" name="Picture 2" descr="Erika Andersen Of Proteus International: How To Take Your Company From Good  To Great | by Jerome Knyszewski | Authority Magazine | Medium">
            <a:extLst>
              <a:ext uri="{FF2B5EF4-FFF2-40B4-BE49-F238E27FC236}">
                <a16:creationId xmlns:a16="http://schemas.microsoft.com/office/drawing/2014/main" id="{8A2808B8-CDCA-C67E-05BF-66F38DA21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7" t="-12" r="25369" b="12"/>
          <a:stretch/>
        </p:blipFill>
        <p:spPr bwMode="auto">
          <a:xfrm>
            <a:off x="-45937" y="-22438"/>
            <a:ext cx="5509475" cy="688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674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869172" y="1907221"/>
            <a:ext cx="5422605" cy="2841804"/>
          </a:xfrm>
        </p:spPr>
        <p:txBody>
          <a:bodyPr>
            <a:normAutofit lnSpcReduction="10000"/>
          </a:bodyPr>
          <a:lstStyle/>
          <a:p>
            <a:pPr algn="l"/>
            <a:r>
              <a:rPr lang="en-US" sz="3000">
                <a:latin typeface="Gill Sans MT" panose="020B0502020104020203" pitchFamily="34" charset="77"/>
              </a:rPr>
              <a:t>Al igual que la mayoría de los químicos y biólogos no tienen interés en construir armas químicas o biológicas, la mayoría de los investigadores de IA no tienen interés en construir armas de IA.</a:t>
            </a:r>
            <a:endParaRPr lang="en-US" sz="3000" dirty="0">
              <a:latin typeface="Gill Sans MT" panose="020B0502020104020203" pitchFamily="34" charset="77"/>
            </a:endParaRP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111</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6166082" y="6161771"/>
            <a:ext cx="5755623" cy="646331"/>
          </a:xfrm>
          <a:prstGeom prst="rect">
            <a:avLst/>
          </a:prstGeom>
        </p:spPr>
        <p:txBody>
          <a:bodyPr wrap="square">
            <a:spAutoFit/>
          </a:bodyPr>
          <a:lstStyle/>
          <a:p>
            <a:r>
              <a:rPr lang="en-AU" i="1" dirty="0">
                <a:solidFill>
                  <a:schemeClr val="tx1">
                    <a:lumMod val="65000"/>
                    <a:lumOff val="35000"/>
                  </a:schemeClr>
                </a:solidFill>
                <a:latin typeface="Gill Sans MT" panose="020B0502020104020203" pitchFamily="34" charset="77"/>
              </a:rPr>
              <a:t>Autonomous Weapons: An open letter from AI &amp; Robotic Researchers. Signed by 27k researchers</a:t>
            </a:r>
            <a:endParaRPr lang="es-ES_tradnl" i="1" dirty="0">
              <a:solidFill>
                <a:schemeClr val="tx1">
                  <a:lumMod val="65000"/>
                  <a:lumOff val="35000"/>
                </a:schemeClr>
              </a:solidFill>
              <a:latin typeface="Gill Sans MT" panose="020B0502020104020203" pitchFamily="34" charset="77"/>
            </a:endParaRPr>
          </a:p>
        </p:txBody>
      </p:sp>
      <p:sp>
        <p:nvSpPr>
          <p:cNvPr id="7" name="Content Placeholder 3">
            <a:extLst>
              <a:ext uri="{FF2B5EF4-FFF2-40B4-BE49-F238E27FC236}">
                <a16:creationId xmlns:a16="http://schemas.microsoft.com/office/drawing/2014/main" id="{79AFCA7E-624A-F5C1-38A4-4B1C69641C43}"/>
              </a:ext>
            </a:extLst>
          </p:cNvPr>
          <p:cNvSpPr>
            <a:spLocks noGrp="1"/>
          </p:cNvSpPr>
          <p:nvPr>
            <p:ph idx="18"/>
          </p:nvPr>
        </p:nvSpPr>
        <p:spPr>
          <a:xfrm>
            <a:off x="5869172" y="419100"/>
            <a:ext cx="6052533" cy="840230"/>
          </a:xfrm>
        </p:spPr>
        <p:txBody>
          <a:bodyPr>
            <a:normAutofit/>
          </a:bodyPr>
          <a:lstStyle/>
          <a:p>
            <a:pPr indent="0">
              <a:buNone/>
            </a:pPr>
            <a:r>
              <a:rPr lang="en-US">
                <a:latin typeface="Gill Sans MT" panose="020B0502020104020203" pitchFamily="34" charset="77"/>
              </a:rPr>
              <a:t>Principios éticos</a:t>
            </a: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470D0A4A-1D78-1DDE-0ECC-CB2265362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23" y="740439"/>
            <a:ext cx="4356428" cy="54213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6" name="Straight Connector 5">
            <a:extLst>
              <a:ext uri="{FF2B5EF4-FFF2-40B4-BE49-F238E27FC236}">
                <a16:creationId xmlns:a16="http://schemas.microsoft.com/office/drawing/2014/main" id="{AE35666D-2CD4-6AE9-1946-D747F5AF9642}"/>
              </a:ext>
            </a:extLst>
          </p:cNvPr>
          <p:cNvCxnSpPr>
            <a:cxnSpLocks/>
          </p:cNvCxnSpPr>
          <p:nvPr/>
        </p:nvCxnSpPr>
        <p:spPr>
          <a:xfrm flipV="1">
            <a:off x="4912242" y="4167963"/>
            <a:ext cx="1680883" cy="1339702"/>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8377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A9E09E16-2032-4430-9D00-5DF2A74BA4E8}"/>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25893EF6-9278-E39F-8F30-57C5B27970E8}"/>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5" name="TextBox 4">
            <a:extLst>
              <a:ext uri="{FF2B5EF4-FFF2-40B4-BE49-F238E27FC236}">
                <a16:creationId xmlns:a16="http://schemas.microsoft.com/office/drawing/2014/main" id="{88F5A742-9CFF-1FB8-84BC-0D1216FD2F8C}"/>
              </a:ext>
            </a:extLst>
          </p:cNvPr>
          <p:cNvSpPr txBox="1"/>
          <p:nvPr/>
        </p:nvSpPr>
        <p:spPr>
          <a:xfrm>
            <a:off x="7115175" y="53750"/>
            <a:ext cx="4929188" cy="3785652"/>
          </a:xfrm>
          <a:prstGeom prst="rect">
            <a:avLst/>
          </a:prstGeom>
          <a:noFill/>
        </p:spPr>
        <p:txBody>
          <a:bodyPr wrap="square" rtlCol="0">
            <a:spAutoFit/>
          </a:bodyPr>
          <a:lstStyle/>
          <a:p>
            <a:pPr algn="ctr"/>
            <a:r>
              <a:rPr lang="es-ES_tradnl" sz="4800" dirty="0">
                <a:solidFill>
                  <a:schemeClr val="accent2"/>
                </a:solidFill>
                <a:latin typeface="Gill Sans MT" panose="020B0502020104020203" pitchFamily="34" charset="77"/>
              </a:rPr>
              <a:t>CONCLUSIÓN</a:t>
            </a:r>
          </a:p>
          <a:p>
            <a:pPr algn="ctr"/>
            <a:endParaRPr lang="es-ES_tradnl" sz="4800" dirty="0">
              <a:solidFill>
                <a:schemeClr val="accent2"/>
              </a:solidFill>
              <a:latin typeface="Gill Sans MT" panose="020B0502020104020203" pitchFamily="34" charset="77"/>
            </a:endParaRPr>
          </a:p>
          <a:p>
            <a:pPr algn="ctr"/>
            <a:r>
              <a:rPr lang="es-ES_tradnl" sz="4800" dirty="0">
                <a:solidFill>
                  <a:schemeClr val="accent1"/>
                </a:solidFill>
                <a:latin typeface="Gill Sans MT" panose="020B0502020104020203" pitchFamily="34" charset="77"/>
              </a:rPr>
              <a:t>La Inteligencia Artificial </a:t>
            </a:r>
          </a:p>
          <a:p>
            <a:pPr algn="ctr"/>
            <a:r>
              <a:rPr lang="es-ES_tradnl" sz="4800" dirty="0">
                <a:solidFill>
                  <a:schemeClr val="accent1"/>
                </a:solidFill>
                <a:latin typeface="Gill Sans MT" panose="020B0502020104020203" pitchFamily="34" charset="77"/>
              </a:rPr>
              <a:t>es algo difícil…</a:t>
            </a:r>
            <a:endParaRPr lang="es-ES_tradnl" dirty="0">
              <a:solidFill>
                <a:schemeClr val="accent1"/>
              </a:solidFill>
              <a:latin typeface="Gill Sans MT" panose="020B0502020104020203" pitchFamily="34" charset="77"/>
            </a:endParaRPr>
          </a:p>
        </p:txBody>
      </p:sp>
      <p:sp>
        <p:nvSpPr>
          <p:cNvPr id="2" name="TextBox 1">
            <a:extLst>
              <a:ext uri="{FF2B5EF4-FFF2-40B4-BE49-F238E27FC236}">
                <a16:creationId xmlns:a16="http://schemas.microsoft.com/office/drawing/2014/main" id="{D6C4397B-DA3C-3294-A101-CC4AE44FE1D2}"/>
              </a:ext>
            </a:extLst>
          </p:cNvPr>
          <p:cNvSpPr txBox="1"/>
          <p:nvPr/>
        </p:nvSpPr>
        <p:spPr>
          <a:xfrm>
            <a:off x="6886574" y="4542092"/>
            <a:ext cx="4929188" cy="2308324"/>
          </a:xfrm>
          <a:prstGeom prst="rect">
            <a:avLst/>
          </a:prstGeom>
          <a:noFill/>
        </p:spPr>
        <p:txBody>
          <a:bodyPr wrap="square" rtlCol="0">
            <a:spAutoFit/>
          </a:bodyPr>
          <a:lstStyle/>
          <a:p>
            <a:pPr algn="ctr"/>
            <a:r>
              <a:rPr lang="es-ES_tradnl" sz="4800" dirty="0">
                <a:solidFill>
                  <a:schemeClr val="tx1">
                    <a:lumMod val="65000"/>
                    <a:lumOff val="35000"/>
                  </a:schemeClr>
                </a:solidFill>
                <a:latin typeface="Gill Sans MT" panose="020B0502020104020203" pitchFamily="34" charset="77"/>
              </a:rPr>
              <a:t>…pero ¿quién dijo que lo difícil es imposible?</a:t>
            </a:r>
            <a:endParaRPr lang="es-ES_tradnl" dirty="0">
              <a:solidFill>
                <a:schemeClr val="tx1">
                  <a:lumMod val="65000"/>
                  <a:lumOff val="35000"/>
                </a:schemeClr>
              </a:solidFill>
              <a:latin typeface="Gill Sans MT" panose="020B0502020104020203" pitchFamily="34" charset="77"/>
            </a:endParaRPr>
          </a:p>
        </p:txBody>
      </p:sp>
      <p:pic>
        <p:nvPicPr>
          <p:cNvPr id="10" name="Picture 9">
            <a:extLst>
              <a:ext uri="{FF2B5EF4-FFF2-40B4-BE49-F238E27FC236}">
                <a16:creationId xmlns:a16="http://schemas.microsoft.com/office/drawing/2014/main" id="{BAF71E9A-9411-C5C2-0367-FC3AC8C815D6}"/>
              </a:ext>
            </a:extLst>
          </p:cNvPr>
          <p:cNvPicPr>
            <a:picLocks noChangeAspect="1"/>
          </p:cNvPicPr>
          <p:nvPr/>
        </p:nvPicPr>
        <p:blipFill>
          <a:blip r:embed="rId3">
            <a:alphaModFix/>
          </a:blip>
          <a:srcRect/>
          <a:stretch/>
        </p:blipFill>
        <p:spPr>
          <a:xfrm>
            <a:off x="5227188" y="940401"/>
            <a:ext cx="1266378" cy="12663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22C991F0-C6BD-83F7-B9EE-7DD1463C6B5F}"/>
              </a:ext>
            </a:extLst>
          </p:cNvPr>
          <p:cNvSpPr txBox="1"/>
          <p:nvPr/>
        </p:nvSpPr>
        <p:spPr>
          <a:xfrm>
            <a:off x="535003" y="2714727"/>
            <a:ext cx="6096000" cy="646331"/>
          </a:xfrm>
          <a:prstGeom prst="rect">
            <a:avLst/>
          </a:prstGeom>
          <a:solidFill>
            <a:schemeClr val="tx1">
              <a:lumMod val="65000"/>
              <a:lumOff val="35000"/>
              <a:alpha val="66952"/>
            </a:schemeClr>
          </a:solidFill>
        </p:spPr>
        <p:txBody>
          <a:bodyPr wrap="square">
            <a:spAutoFit/>
          </a:bodyPr>
          <a:lstStyle/>
          <a:p>
            <a:pPr algn="ctr"/>
            <a:r>
              <a:rPr lang="es-ES_tradnl" sz="3600" dirty="0">
                <a:solidFill>
                  <a:schemeClr val="bg1"/>
                </a:solidFill>
                <a:latin typeface="Gill Sans MT" panose="020B0502020104020203" pitchFamily="34" charset="77"/>
              </a:rPr>
              <a:t>MUCHAS GRACIAS</a:t>
            </a:r>
            <a:endParaRPr lang="es-ES_tradnl" sz="3600" dirty="0">
              <a:solidFill>
                <a:schemeClr val="bg1"/>
              </a:solidFill>
            </a:endParaRPr>
          </a:p>
        </p:txBody>
      </p:sp>
    </p:spTree>
    <p:extLst>
      <p:ext uri="{BB962C8B-B14F-4D97-AF65-F5344CB8AC3E}">
        <p14:creationId xmlns:p14="http://schemas.microsoft.com/office/powerpoint/2010/main" val="37731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551D8-7903-5E7B-91D5-72D67062D5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D4DD83-2272-BC5B-8C51-829F96297DBA}"/>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pic>
        <p:nvPicPr>
          <p:cNvPr id="9" name="Picture 8" descr="A graph of a number of services&#10;&#10;AI-generated content may be incorrect.">
            <a:extLst>
              <a:ext uri="{FF2B5EF4-FFF2-40B4-BE49-F238E27FC236}">
                <a16:creationId xmlns:a16="http://schemas.microsoft.com/office/drawing/2014/main" id="{8EC6F417-857C-48AA-D0EF-BBCA1D10BC44}"/>
              </a:ext>
            </a:extLst>
          </p:cNvPr>
          <p:cNvPicPr>
            <a:picLocks noChangeAspect="1"/>
          </p:cNvPicPr>
          <p:nvPr/>
        </p:nvPicPr>
        <p:blipFill>
          <a:blip r:embed="rId2"/>
          <a:stretch>
            <a:fillRect/>
          </a:stretch>
        </p:blipFill>
        <p:spPr>
          <a:xfrm>
            <a:off x="228600" y="274423"/>
            <a:ext cx="11673894" cy="6202326"/>
          </a:xfrm>
          <a:prstGeom prst="rect">
            <a:avLst/>
          </a:prstGeom>
        </p:spPr>
      </p:pic>
    </p:spTree>
    <p:extLst>
      <p:ext uri="{BB962C8B-B14F-4D97-AF65-F5344CB8AC3E}">
        <p14:creationId xmlns:p14="http://schemas.microsoft.com/office/powerpoint/2010/main" val="293922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242918-0A00-F95E-9BED-B597D02D1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50F6AE-52B4-0F7A-73A5-AE412FF54A43}"/>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D2259B06-20FB-A9B5-37EF-B5398C7E5F44}"/>
              </a:ext>
            </a:extLst>
          </p:cNvPr>
          <p:cNvSpPr/>
          <p:nvPr/>
        </p:nvSpPr>
        <p:spPr>
          <a:xfrm>
            <a:off x="3188372"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99200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147F4-F2A2-1538-A5A3-CD88452BA71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8B6CD29-7A66-2829-571A-F06845F6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281D0C-CB05-4385-E843-A78450E5B085}"/>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84D7C26E-47B4-C691-8385-E40A9085CF4A}"/>
              </a:ext>
            </a:extLst>
          </p:cNvPr>
          <p:cNvSpPr/>
          <p:nvPr/>
        </p:nvSpPr>
        <p:spPr>
          <a:xfrm>
            <a:off x="7158806"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2009347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2387-31D9-1C67-E02C-A1F38DE7946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80671B1-86DD-59A4-529C-D7505F9D8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534C52-8BDA-2DF0-028F-C348EE6F47FB}"/>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02E0F66B-8C86-03A3-18C2-BF5785E86F8F}"/>
              </a:ext>
            </a:extLst>
          </p:cNvPr>
          <p:cNvSpPr/>
          <p:nvPr/>
        </p:nvSpPr>
        <p:spPr>
          <a:xfrm>
            <a:off x="8506323"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Rectangle 1">
            <a:extLst>
              <a:ext uri="{FF2B5EF4-FFF2-40B4-BE49-F238E27FC236}">
                <a16:creationId xmlns:a16="http://schemas.microsoft.com/office/drawing/2014/main" id="{616A88F1-C16C-7FCF-D18A-E071B3BD0973}"/>
              </a:ext>
            </a:extLst>
          </p:cNvPr>
          <p:cNvSpPr/>
          <p:nvPr/>
        </p:nvSpPr>
        <p:spPr>
          <a:xfrm>
            <a:off x="7996987" y="228327"/>
            <a:ext cx="6392782" cy="283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479570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C865-2CF1-98DF-35D2-679E1765A6E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0F7C38C-E7A3-5E6D-8BCD-12390167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AC6CA7-252B-3BE4-629B-10993E761E1A}"/>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0564ADC7-5961-9CDE-1A85-3A1DF495FD8C}"/>
              </a:ext>
            </a:extLst>
          </p:cNvPr>
          <p:cNvSpPr/>
          <p:nvPr/>
        </p:nvSpPr>
        <p:spPr>
          <a:xfrm>
            <a:off x="10166688"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697945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A0F2-7D4F-F7F2-5AA1-696EEE88E7D1}"/>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3057537-F65F-5D4F-8B8C-92425FFCB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18303D-A4CD-0774-340D-D1B18B9EE18B}"/>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A12DEC11-3856-6458-6D19-110750404E7F}"/>
              </a:ext>
            </a:extLst>
          </p:cNvPr>
          <p:cNvSpPr/>
          <p:nvPr/>
        </p:nvSpPr>
        <p:spPr>
          <a:xfrm>
            <a:off x="12007524"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3419053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3">
            <a:extLst>
              <a:ext uri="{FF2B5EF4-FFF2-40B4-BE49-F238E27FC236}">
                <a16:creationId xmlns:a16="http://schemas.microsoft.com/office/drawing/2014/main" id="{FBF3E43F-41F3-D820-739B-FC0FA3A62C5E}"/>
              </a:ext>
            </a:extLst>
          </p:cNvPr>
          <p:cNvPicPr>
            <a:picLocks noChangeAspect="1"/>
          </p:cNvPicPr>
          <p:nvPr/>
        </p:nvPicPr>
        <p:blipFill>
          <a:blip r:embed="rId2"/>
          <a:srcRect t="52042" r="67249"/>
          <a:stretch>
            <a:fillRect/>
          </a:stretch>
        </p:blipFill>
        <p:spPr>
          <a:xfrm>
            <a:off x="3961126" y="1611591"/>
            <a:ext cx="4269747" cy="4634078"/>
          </a:xfrm>
          <a:prstGeom prst="rect">
            <a:avLst/>
          </a:prstGeom>
        </p:spPr>
      </p:pic>
      <p:sp>
        <p:nvSpPr>
          <p:cNvPr id="8" name="TextBox 7">
            <a:extLst>
              <a:ext uri="{FF2B5EF4-FFF2-40B4-BE49-F238E27FC236}">
                <a16:creationId xmlns:a16="http://schemas.microsoft.com/office/drawing/2014/main" id="{DF2DB5F7-4DF6-5C06-2462-EFA18B1E3AB2}"/>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12789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18652-CD7A-E7E1-5BDC-C0167176E56A}"/>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1C85206F-A7F8-1009-25B4-131390BD4480}"/>
              </a:ext>
            </a:extLst>
          </p:cNvPr>
          <p:cNvPicPr>
            <a:picLocks noChangeAspect="1"/>
          </p:cNvPicPr>
          <p:nvPr/>
        </p:nvPicPr>
        <p:blipFill>
          <a:blip r:embed="rId2"/>
          <a:srcRect t="24" r="45121"/>
          <a:stretch>
            <a:fillRect/>
          </a:stretch>
        </p:blipFill>
        <p:spPr>
          <a:xfrm>
            <a:off x="4403723" y="1675698"/>
            <a:ext cx="3384554" cy="4569971"/>
          </a:xfrm>
          <a:prstGeom prst="rect">
            <a:avLst/>
          </a:prstGeom>
        </p:spPr>
      </p:pic>
      <p:sp>
        <p:nvSpPr>
          <p:cNvPr id="2" name="TextBox 1">
            <a:extLst>
              <a:ext uri="{FF2B5EF4-FFF2-40B4-BE49-F238E27FC236}">
                <a16:creationId xmlns:a16="http://schemas.microsoft.com/office/drawing/2014/main" id="{7E202A78-EC1D-9D0C-0381-C52238510F4F}"/>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287208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643652"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2025</a:t>
            </a:r>
          </a:p>
        </p:txBody>
      </p:sp>
    </p:spTree>
    <p:extLst>
      <p:ext uri="{BB962C8B-B14F-4D97-AF65-F5344CB8AC3E}">
        <p14:creationId xmlns:p14="http://schemas.microsoft.com/office/powerpoint/2010/main" val="153504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13627-FE28-18D0-AF5C-4ED1DA84F8FE}"/>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8E39D8D8-66A8-8EE1-A404-37F961D09312}"/>
              </a:ext>
            </a:extLst>
          </p:cNvPr>
          <p:cNvPicPr>
            <a:picLocks noChangeAspect="1"/>
          </p:cNvPicPr>
          <p:nvPr/>
        </p:nvPicPr>
        <p:blipFill>
          <a:blip r:embed="rId2"/>
          <a:srcRect t="24" r="29069"/>
          <a:stretch>
            <a:fillRect/>
          </a:stretch>
        </p:blipFill>
        <p:spPr>
          <a:xfrm>
            <a:off x="4084320" y="1675698"/>
            <a:ext cx="4693919" cy="4903644"/>
          </a:xfrm>
          <a:prstGeom prst="rect">
            <a:avLst/>
          </a:prstGeom>
        </p:spPr>
      </p:pic>
      <p:sp>
        <p:nvSpPr>
          <p:cNvPr id="2" name="TextBox 1">
            <a:extLst>
              <a:ext uri="{FF2B5EF4-FFF2-40B4-BE49-F238E27FC236}">
                <a16:creationId xmlns:a16="http://schemas.microsoft.com/office/drawing/2014/main" id="{893435AF-5B8E-BD3B-8F6A-185DD312A8F5}"/>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250086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A3308-B2DC-09FA-428D-1864C8E4FEE5}"/>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32B8E948-8D7B-2161-01E4-2659150A00D5}"/>
              </a:ext>
            </a:extLst>
          </p:cNvPr>
          <p:cNvPicPr>
            <a:picLocks noChangeAspect="1"/>
          </p:cNvPicPr>
          <p:nvPr/>
        </p:nvPicPr>
        <p:blipFill>
          <a:blip r:embed="rId2"/>
          <a:srcRect l="-1" t="24" r="-2251"/>
          <a:stretch>
            <a:fillRect/>
          </a:stretch>
        </p:blipFill>
        <p:spPr>
          <a:xfrm>
            <a:off x="1950720" y="49461"/>
            <a:ext cx="9326880" cy="6759077"/>
          </a:xfrm>
          <a:prstGeom prst="rect">
            <a:avLst/>
          </a:prstGeom>
        </p:spPr>
      </p:pic>
    </p:spTree>
    <p:extLst>
      <p:ext uri="{BB962C8B-B14F-4D97-AF65-F5344CB8AC3E}">
        <p14:creationId xmlns:p14="http://schemas.microsoft.com/office/powerpoint/2010/main" val="379299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0ECF-EFE3-8A2D-865C-562CC4083707}"/>
            </a:ext>
          </a:extLst>
        </p:cNvPr>
        <p:cNvGrpSpPr/>
        <p:nvPr/>
      </p:nvGrpSpPr>
      <p:grpSpPr>
        <a:xfrm>
          <a:off x="0" y="0"/>
          <a:ext cx="0" cy="0"/>
          <a:chOff x="0" y="0"/>
          <a:chExt cx="0" cy="0"/>
        </a:xfrm>
      </p:grpSpPr>
      <p:pic>
        <p:nvPicPr>
          <p:cNvPr id="2" name="Picture 1" descr="A graph of a performance&#10;&#10;AI-generated content may be incorrect.">
            <a:extLst>
              <a:ext uri="{FF2B5EF4-FFF2-40B4-BE49-F238E27FC236}">
                <a16:creationId xmlns:a16="http://schemas.microsoft.com/office/drawing/2014/main" id="{4D8DA4A0-6E43-EA3D-EA87-AB0544012C7F}"/>
              </a:ext>
            </a:extLst>
          </p:cNvPr>
          <p:cNvPicPr>
            <a:picLocks noChangeAspect="1"/>
          </p:cNvPicPr>
          <p:nvPr/>
        </p:nvPicPr>
        <p:blipFill>
          <a:blip r:embed="rId2"/>
          <a:stretch>
            <a:fillRect/>
          </a:stretch>
        </p:blipFill>
        <p:spPr>
          <a:xfrm>
            <a:off x="2740568" y="0"/>
            <a:ext cx="8978190" cy="6862118"/>
          </a:xfrm>
          <a:prstGeom prst="rect">
            <a:avLst/>
          </a:prstGeom>
        </p:spPr>
      </p:pic>
      <p:sp>
        <p:nvSpPr>
          <p:cNvPr id="7" name="TextBox 6">
            <a:extLst>
              <a:ext uri="{FF2B5EF4-FFF2-40B4-BE49-F238E27FC236}">
                <a16:creationId xmlns:a16="http://schemas.microsoft.com/office/drawing/2014/main" id="{596604DC-28B2-7F9E-35BB-F41F5E579EDC}"/>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spTree>
    <p:extLst>
      <p:ext uri="{BB962C8B-B14F-4D97-AF65-F5344CB8AC3E}">
        <p14:creationId xmlns:p14="http://schemas.microsoft.com/office/powerpoint/2010/main" val="3677411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EC81-04CD-7CE1-7FEB-3833F1317B9B}"/>
            </a:ext>
          </a:extLst>
        </p:cNvPr>
        <p:cNvGrpSpPr/>
        <p:nvPr/>
      </p:nvGrpSpPr>
      <p:grpSpPr>
        <a:xfrm>
          <a:off x="0" y="0"/>
          <a:ext cx="0" cy="0"/>
          <a:chOff x="0" y="0"/>
          <a:chExt cx="0" cy="0"/>
        </a:xfrm>
      </p:grpSpPr>
      <p:pic>
        <p:nvPicPr>
          <p:cNvPr id="4" name="Picture 3" descr="A graph with numbers and points&#10;&#10;AI-generated content may be incorrect.">
            <a:extLst>
              <a:ext uri="{FF2B5EF4-FFF2-40B4-BE49-F238E27FC236}">
                <a16:creationId xmlns:a16="http://schemas.microsoft.com/office/drawing/2014/main" id="{0FC05BCB-6431-2FB8-90D4-9BEED11D7D4C}"/>
              </a:ext>
            </a:extLst>
          </p:cNvPr>
          <p:cNvPicPr>
            <a:picLocks noChangeAspect="1"/>
          </p:cNvPicPr>
          <p:nvPr/>
        </p:nvPicPr>
        <p:blipFill>
          <a:blip r:embed="rId2"/>
          <a:stretch>
            <a:fillRect/>
          </a:stretch>
        </p:blipFill>
        <p:spPr>
          <a:xfrm>
            <a:off x="3878448" y="30540"/>
            <a:ext cx="8008752" cy="6827460"/>
          </a:xfrm>
          <a:prstGeom prst="rect">
            <a:avLst/>
          </a:prstGeom>
        </p:spPr>
      </p:pic>
      <p:sp>
        <p:nvSpPr>
          <p:cNvPr id="7" name="TextBox 6">
            <a:extLst>
              <a:ext uri="{FF2B5EF4-FFF2-40B4-BE49-F238E27FC236}">
                <a16:creationId xmlns:a16="http://schemas.microsoft.com/office/drawing/2014/main" id="{4700AD5B-32B5-AB96-10FB-1030F5B51E2B}"/>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spTree>
    <p:extLst>
      <p:ext uri="{BB962C8B-B14F-4D97-AF65-F5344CB8AC3E}">
        <p14:creationId xmlns:p14="http://schemas.microsoft.com/office/powerpoint/2010/main" val="278332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5F92D8-4639-2339-D127-F7AD51CB8D0D}"/>
              </a:ext>
            </a:extLst>
          </p:cNvPr>
          <p:cNvSpPr txBox="1"/>
          <p:nvPr/>
        </p:nvSpPr>
        <p:spPr>
          <a:xfrm>
            <a:off x="9356651" y="6358714"/>
            <a:ext cx="2152064" cy="369332"/>
          </a:xfrm>
          <a:prstGeom prst="rect">
            <a:avLst/>
          </a:prstGeom>
          <a:noFill/>
        </p:spPr>
        <p:txBody>
          <a:bodyPr wrap="none" rtlCol="0">
            <a:spAutoFit/>
          </a:bodyPr>
          <a:lstStyle/>
          <a:p>
            <a:r>
              <a:rPr lang="en-US" dirty="0"/>
              <a:t>AI Index Report 2024</a:t>
            </a:r>
          </a:p>
        </p:txBody>
      </p:sp>
      <p:pic>
        <p:nvPicPr>
          <p:cNvPr id="2050" name="Picture 2">
            <a:extLst>
              <a:ext uri="{FF2B5EF4-FFF2-40B4-BE49-F238E27FC236}">
                <a16:creationId xmlns:a16="http://schemas.microsoft.com/office/drawing/2014/main" id="{6B4C5CAC-6621-EFC9-26A6-130348E9C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3559"/>
            <a:ext cx="11480800" cy="610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019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6CFEE-58D6-3D9C-CAF1-C651459BFF1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7232BAC-E32D-E968-8BB2-462147EB878C}"/>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descr="A map of the world&#10;&#10;AI-generated content may be incorrect.">
            <a:extLst>
              <a:ext uri="{FF2B5EF4-FFF2-40B4-BE49-F238E27FC236}">
                <a16:creationId xmlns:a16="http://schemas.microsoft.com/office/drawing/2014/main" id="{57522CE3-1373-42EC-011D-40A8B3CC2674}"/>
              </a:ext>
            </a:extLst>
          </p:cNvPr>
          <p:cNvPicPr>
            <a:picLocks noChangeAspect="1"/>
          </p:cNvPicPr>
          <p:nvPr/>
        </p:nvPicPr>
        <p:blipFill>
          <a:blip r:embed="rId2"/>
          <a:stretch>
            <a:fillRect/>
          </a:stretch>
        </p:blipFill>
        <p:spPr>
          <a:xfrm>
            <a:off x="2244811" y="-1"/>
            <a:ext cx="9947190" cy="6476749"/>
          </a:xfrm>
          <a:prstGeom prst="rect">
            <a:avLst/>
          </a:prstGeom>
        </p:spPr>
      </p:pic>
    </p:spTree>
    <p:extLst>
      <p:ext uri="{BB962C8B-B14F-4D97-AF65-F5344CB8AC3E}">
        <p14:creationId xmlns:p14="http://schemas.microsoft.com/office/powerpoint/2010/main" val="23584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B9CE-DFFD-20FA-4EE6-4ADA9993EAC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FB75E2-2445-B2C6-4410-07FA2526A9F8}"/>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E3FCD726-FE74-ABC2-BD4E-B045C3B57018}"/>
              </a:ext>
            </a:extLst>
          </p:cNvPr>
          <p:cNvPicPr>
            <a:picLocks noChangeAspect="1"/>
          </p:cNvPicPr>
          <p:nvPr/>
        </p:nvPicPr>
        <p:blipFill>
          <a:blip r:embed="rId2"/>
          <a:srcRect/>
          <a:stretch/>
        </p:blipFill>
        <p:spPr>
          <a:xfrm>
            <a:off x="2244811" y="-1"/>
            <a:ext cx="9947189" cy="6476749"/>
          </a:xfrm>
          <a:prstGeom prst="rect">
            <a:avLst/>
          </a:prstGeom>
        </p:spPr>
      </p:pic>
    </p:spTree>
    <p:extLst>
      <p:ext uri="{BB962C8B-B14F-4D97-AF65-F5344CB8AC3E}">
        <p14:creationId xmlns:p14="http://schemas.microsoft.com/office/powerpoint/2010/main" val="256745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1D309-5B90-DB03-0108-20BF5F1424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9B659DD-CD55-8FFE-9AA7-E427F7A2A4F7}"/>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20844D2B-B821-112A-880A-2045CBBB3C3D}"/>
              </a:ext>
            </a:extLst>
          </p:cNvPr>
          <p:cNvPicPr>
            <a:picLocks noChangeAspect="1"/>
          </p:cNvPicPr>
          <p:nvPr/>
        </p:nvPicPr>
        <p:blipFill>
          <a:blip r:embed="rId2"/>
          <a:srcRect/>
          <a:stretch/>
        </p:blipFill>
        <p:spPr>
          <a:xfrm>
            <a:off x="2244811" y="-1"/>
            <a:ext cx="9947189" cy="6476748"/>
          </a:xfrm>
          <a:prstGeom prst="rect">
            <a:avLst/>
          </a:prstGeom>
        </p:spPr>
      </p:pic>
    </p:spTree>
    <p:extLst>
      <p:ext uri="{BB962C8B-B14F-4D97-AF65-F5344CB8AC3E}">
        <p14:creationId xmlns:p14="http://schemas.microsoft.com/office/powerpoint/2010/main" val="179869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797C7-FF1F-7F1C-DB64-D7D1AA98313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5B6A431-4E0C-918F-7C2D-1356CF8AC5BD}"/>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172E67EC-BCAC-A570-AC9D-D79926920359}"/>
              </a:ext>
            </a:extLst>
          </p:cNvPr>
          <p:cNvPicPr>
            <a:picLocks noChangeAspect="1"/>
          </p:cNvPicPr>
          <p:nvPr/>
        </p:nvPicPr>
        <p:blipFill>
          <a:blip r:embed="rId2"/>
          <a:srcRect/>
          <a:stretch/>
        </p:blipFill>
        <p:spPr>
          <a:xfrm>
            <a:off x="2244812" y="-1"/>
            <a:ext cx="9947187" cy="6476748"/>
          </a:xfrm>
          <a:prstGeom prst="rect">
            <a:avLst/>
          </a:prstGeom>
        </p:spPr>
      </p:pic>
    </p:spTree>
    <p:extLst>
      <p:ext uri="{BB962C8B-B14F-4D97-AF65-F5344CB8AC3E}">
        <p14:creationId xmlns:p14="http://schemas.microsoft.com/office/powerpoint/2010/main" val="2481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CED9-0AC3-CBEE-EBD5-B4ABC7AD6EA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9F16C6C-E03C-DF3D-26BE-4B4C9180D94B}"/>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E6E07494-7640-0882-DC98-4F48C48A5DD8}"/>
              </a:ext>
            </a:extLst>
          </p:cNvPr>
          <p:cNvPicPr>
            <a:picLocks noChangeAspect="1"/>
          </p:cNvPicPr>
          <p:nvPr/>
        </p:nvPicPr>
        <p:blipFill>
          <a:blip r:embed="rId2"/>
          <a:srcRect/>
          <a:stretch/>
        </p:blipFill>
        <p:spPr>
          <a:xfrm>
            <a:off x="2244812" y="-1"/>
            <a:ext cx="9947187" cy="6476747"/>
          </a:xfrm>
          <a:prstGeom prst="rect">
            <a:avLst/>
          </a:prstGeom>
        </p:spPr>
      </p:pic>
    </p:spTree>
    <p:extLst>
      <p:ext uri="{BB962C8B-B14F-4D97-AF65-F5344CB8AC3E}">
        <p14:creationId xmlns:p14="http://schemas.microsoft.com/office/powerpoint/2010/main" val="19388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8440D-BCA0-A818-2363-D823E206EDA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08C04750-72FB-A1AB-7794-487187850332}"/>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D9830971-842C-12D3-60FF-11A60855D8A0}"/>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7" name="TextBox 6">
            <a:extLst>
              <a:ext uri="{FF2B5EF4-FFF2-40B4-BE49-F238E27FC236}">
                <a16:creationId xmlns:a16="http://schemas.microsoft.com/office/drawing/2014/main" id="{806F6807-6E71-52C7-55C9-15240C9F6E38}"/>
              </a:ext>
            </a:extLst>
          </p:cNvPr>
          <p:cNvSpPr txBox="1"/>
          <p:nvPr/>
        </p:nvSpPr>
        <p:spPr>
          <a:xfrm rot="20908140">
            <a:off x="7276161" y="4463575"/>
            <a:ext cx="4817716" cy="954107"/>
          </a:xfrm>
          <a:prstGeom prst="rect">
            <a:avLst/>
          </a:prstGeom>
          <a:noFill/>
        </p:spPr>
        <p:txBody>
          <a:bodyPr wrap="square">
            <a:spAutoFit/>
          </a:bodyPr>
          <a:lstStyle/>
          <a:p>
            <a:pPr algn="ctr"/>
            <a:r>
              <a:rPr lang="es-ES_tradnl" sz="2800" dirty="0">
                <a:latin typeface="Gill Sans MT" panose="020B0502020104020203" pitchFamily="34" charset="77"/>
              </a:rPr>
              <a:t>con algunos ejemplos en </a:t>
            </a:r>
            <a:r>
              <a:rPr lang="es-ES_tradnl" sz="2800" dirty="0">
                <a:solidFill>
                  <a:schemeClr val="accent2"/>
                </a:solidFill>
                <a:latin typeface="Gill Sans MT" panose="020B0502020104020203" pitchFamily="34" charset="77"/>
              </a:rPr>
              <a:t>MEDICINA</a:t>
            </a:r>
            <a:endParaRPr lang="es-ES_tradnl" sz="2800" dirty="0">
              <a:solidFill>
                <a:schemeClr val="accent2"/>
              </a:solidFill>
            </a:endParaRPr>
          </a:p>
        </p:txBody>
      </p:sp>
      <p:sp>
        <p:nvSpPr>
          <p:cNvPr id="6" name="TextBox 5">
            <a:extLst>
              <a:ext uri="{FF2B5EF4-FFF2-40B4-BE49-F238E27FC236}">
                <a16:creationId xmlns:a16="http://schemas.microsoft.com/office/drawing/2014/main" id="{DF5B8766-0E9C-8CF9-A762-2B6C525043FD}"/>
              </a:ext>
            </a:extLst>
          </p:cNvPr>
          <p:cNvSpPr txBox="1"/>
          <p:nvPr/>
        </p:nvSpPr>
        <p:spPr>
          <a:xfrm>
            <a:off x="8060627"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2025</a:t>
            </a:r>
          </a:p>
        </p:txBody>
      </p:sp>
    </p:spTree>
    <p:extLst>
      <p:ext uri="{BB962C8B-B14F-4D97-AF65-F5344CB8AC3E}">
        <p14:creationId xmlns:p14="http://schemas.microsoft.com/office/powerpoint/2010/main" val="2921882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49992-8DF4-8F44-BD30-DF1A4E9D62EA}"/>
              </a:ext>
            </a:extLst>
          </p:cNvPr>
          <p:cNvPicPr>
            <a:picLocks noChangeAspect="1"/>
          </p:cNvPicPr>
          <p:nvPr/>
        </p:nvPicPr>
        <p:blipFill>
          <a:blip r:embed="rId2"/>
          <a:stretch>
            <a:fillRect/>
          </a:stretch>
        </p:blipFill>
        <p:spPr>
          <a:xfrm>
            <a:off x="1524000" y="608744"/>
            <a:ext cx="9144000" cy="5640512"/>
          </a:xfrm>
          <a:prstGeom prst="rect">
            <a:avLst/>
          </a:prstGeom>
        </p:spPr>
      </p:pic>
      <p:cxnSp>
        <p:nvCxnSpPr>
          <p:cNvPr id="8" name="Straight Connector 7">
            <a:extLst>
              <a:ext uri="{FF2B5EF4-FFF2-40B4-BE49-F238E27FC236}">
                <a16:creationId xmlns:a16="http://schemas.microsoft.com/office/drawing/2014/main" id="{3252E5BB-717C-9A4E-B875-490256F06E46}"/>
              </a:ext>
            </a:extLst>
          </p:cNvPr>
          <p:cNvCxnSpPr/>
          <p:nvPr/>
        </p:nvCxnSpPr>
        <p:spPr>
          <a:xfrm>
            <a:off x="5926015" y="2883877"/>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FE08E3-F032-FFB2-738C-38501078A6BC}"/>
              </a:ext>
            </a:extLst>
          </p:cNvPr>
          <p:cNvSpPr txBox="1"/>
          <p:nvPr/>
        </p:nvSpPr>
        <p:spPr>
          <a:xfrm>
            <a:off x="840417" y="122676"/>
            <a:ext cx="491115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investigaciones…</a:t>
            </a:r>
          </a:p>
        </p:txBody>
      </p:sp>
    </p:spTree>
    <p:extLst>
      <p:ext uri="{BB962C8B-B14F-4D97-AF65-F5344CB8AC3E}">
        <p14:creationId xmlns:p14="http://schemas.microsoft.com/office/powerpoint/2010/main" val="15533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B7383-B68D-5645-9A22-94A6B781D7C7}"/>
              </a:ext>
            </a:extLst>
          </p:cNvPr>
          <p:cNvPicPr>
            <a:picLocks noChangeAspect="1"/>
          </p:cNvPicPr>
          <p:nvPr/>
        </p:nvPicPr>
        <p:blipFill>
          <a:blip r:embed="rId2"/>
          <a:stretch>
            <a:fillRect/>
          </a:stretch>
        </p:blipFill>
        <p:spPr>
          <a:xfrm>
            <a:off x="1981200" y="0"/>
            <a:ext cx="8229600" cy="6858000"/>
          </a:xfrm>
          <a:prstGeom prst="rect">
            <a:avLst/>
          </a:prstGeom>
        </p:spPr>
      </p:pic>
      <p:pic>
        <p:nvPicPr>
          <p:cNvPr id="6" name="Picture 5">
            <a:extLst>
              <a:ext uri="{FF2B5EF4-FFF2-40B4-BE49-F238E27FC236}">
                <a16:creationId xmlns:a16="http://schemas.microsoft.com/office/drawing/2014/main" id="{09286D24-C4AC-3441-B79E-F5767228D408}"/>
              </a:ext>
            </a:extLst>
          </p:cNvPr>
          <p:cNvPicPr>
            <a:picLocks noChangeAspect="1"/>
          </p:cNvPicPr>
          <p:nvPr/>
        </p:nvPicPr>
        <p:blipFill>
          <a:blip r:embed="rId3"/>
          <a:stretch>
            <a:fillRect/>
          </a:stretch>
        </p:blipFill>
        <p:spPr>
          <a:xfrm>
            <a:off x="836615" y="0"/>
            <a:ext cx="10518769" cy="6858000"/>
          </a:xfrm>
          <a:prstGeom prst="rect">
            <a:avLst/>
          </a:prstGeom>
        </p:spPr>
      </p:pic>
      <p:pic>
        <p:nvPicPr>
          <p:cNvPr id="8" name="Picture 7">
            <a:extLst>
              <a:ext uri="{FF2B5EF4-FFF2-40B4-BE49-F238E27FC236}">
                <a16:creationId xmlns:a16="http://schemas.microsoft.com/office/drawing/2014/main" id="{B7E8FFA4-F5C5-DC49-A035-303284D41CD8}"/>
              </a:ext>
            </a:extLst>
          </p:cNvPr>
          <p:cNvPicPr>
            <a:picLocks noChangeAspect="1"/>
          </p:cNvPicPr>
          <p:nvPr/>
        </p:nvPicPr>
        <p:blipFill>
          <a:blip r:embed="rId4"/>
          <a:stretch>
            <a:fillRect/>
          </a:stretch>
        </p:blipFill>
        <p:spPr>
          <a:xfrm>
            <a:off x="9510918" y="4377459"/>
            <a:ext cx="2544349" cy="2480541"/>
          </a:xfrm>
          <a:prstGeom prst="rect">
            <a:avLst/>
          </a:prstGeom>
        </p:spPr>
      </p:pic>
      <p:cxnSp>
        <p:nvCxnSpPr>
          <p:cNvPr id="9" name="Straight Connector 8">
            <a:extLst>
              <a:ext uri="{FF2B5EF4-FFF2-40B4-BE49-F238E27FC236}">
                <a16:creationId xmlns:a16="http://schemas.microsoft.com/office/drawing/2014/main" id="{FA63625B-69B3-2D47-813A-AC57AA694449}"/>
              </a:ext>
            </a:extLst>
          </p:cNvPr>
          <p:cNvCxnSpPr>
            <a:cxnSpLocks/>
          </p:cNvCxnSpPr>
          <p:nvPr/>
        </p:nvCxnSpPr>
        <p:spPr>
          <a:xfrm>
            <a:off x="2145323" y="3270738"/>
            <a:ext cx="55743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029C8-C191-3D4A-88B1-D135FBC30208}"/>
              </a:ext>
            </a:extLst>
          </p:cNvPr>
          <p:cNvPicPr>
            <a:picLocks noChangeAspect="1"/>
          </p:cNvPicPr>
          <p:nvPr/>
        </p:nvPicPr>
        <p:blipFill>
          <a:blip r:embed="rId2"/>
          <a:stretch>
            <a:fillRect/>
          </a:stretch>
        </p:blipFill>
        <p:spPr>
          <a:xfrm>
            <a:off x="2755900" y="131073"/>
            <a:ext cx="6654800" cy="6570775"/>
          </a:xfrm>
          <a:prstGeom prst="rect">
            <a:avLst/>
          </a:prstGeom>
        </p:spPr>
      </p:pic>
      <p:cxnSp>
        <p:nvCxnSpPr>
          <p:cNvPr id="6" name="Straight Connector 5">
            <a:extLst>
              <a:ext uri="{FF2B5EF4-FFF2-40B4-BE49-F238E27FC236}">
                <a16:creationId xmlns:a16="http://schemas.microsoft.com/office/drawing/2014/main" id="{70A15B99-7696-6241-A023-B7F19B5608E5}"/>
              </a:ext>
            </a:extLst>
          </p:cNvPr>
          <p:cNvCxnSpPr>
            <a:cxnSpLocks/>
          </p:cNvCxnSpPr>
          <p:nvPr/>
        </p:nvCxnSpPr>
        <p:spPr>
          <a:xfrm>
            <a:off x="2755900" y="1512277"/>
            <a:ext cx="28184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2129C-7E1D-8949-B80C-3D31D005FEAE}"/>
              </a:ext>
            </a:extLst>
          </p:cNvPr>
          <p:cNvPicPr>
            <a:picLocks noChangeAspect="1"/>
          </p:cNvPicPr>
          <p:nvPr/>
        </p:nvPicPr>
        <p:blipFill>
          <a:blip r:embed="rId2"/>
          <a:stretch>
            <a:fillRect/>
          </a:stretch>
        </p:blipFill>
        <p:spPr>
          <a:xfrm>
            <a:off x="1734312" y="0"/>
            <a:ext cx="8723376" cy="6858000"/>
          </a:xfrm>
          <a:prstGeom prst="rect">
            <a:avLst/>
          </a:prstGeom>
        </p:spPr>
      </p:pic>
      <p:cxnSp>
        <p:nvCxnSpPr>
          <p:cNvPr id="5" name="Straight Connector 4">
            <a:extLst>
              <a:ext uri="{FF2B5EF4-FFF2-40B4-BE49-F238E27FC236}">
                <a16:creationId xmlns:a16="http://schemas.microsoft.com/office/drawing/2014/main" id="{BD0C2BF1-1C19-7D4F-9280-EBF2D8300F7E}"/>
              </a:ext>
            </a:extLst>
          </p:cNvPr>
          <p:cNvCxnSpPr>
            <a:cxnSpLocks/>
          </p:cNvCxnSpPr>
          <p:nvPr/>
        </p:nvCxnSpPr>
        <p:spPr>
          <a:xfrm>
            <a:off x="3974123" y="2795954"/>
            <a:ext cx="172329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E591-5E7B-864E-A4DE-E874C92EB3D4}"/>
              </a:ext>
            </a:extLst>
          </p:cNvPr>
          <p:cNvPicPr>
            <a:picLocks noChangeAspect="1"/>
          </p:cNvPicPr>
          <p:nvPr/>
        </p:nvPicPr>
        <p:blipFill>
          <a:blip r:embed="rId2"/>
          <a:srcRect t="12403" b="12403"/>
          <a:stretch/>
        </p:blipFill>
        <p:spPr>
          <a:xfrm>
            <a:off x="1524000" y="840619"/>
            <a:ext cx="9144000" cy="5091830"/>
          </a:xfrm>
          <a:prstGeom prst="rect">
            <a:avLst/>
          </a:prstGeom>
        </p:spPr>
      </p:pic>
      <p:cxnSp>
        <p:nvCxnSpPr>
          <p:cNvPr id="8" name="Straight Connector 7">
            <a:extLst>
              <a:ext uri="{FF2B5EF4-FFF2-40B4-BE49-F238E27FC236}">
                <a16:creationId xmlns:a16="http://schemas.microsoft.com/office/drawing/2014/main" id="{632A37DE-24C0-5C48-B290-6439CCA2B846}"/>
              </a:ext>
            </a:extLst>
          </p:cNvPr>
          <p:cNvCxnSpPr>
            <a:cxnSpLocks/>
          </p:cNvCxnSpPr>
          <p:nvPr/>
        </p:nvCxnSpPr>
        <p:spPr>
          <a:xfrm>
            <a:off x="1779562" y="3210071"/>
            <a:ext cx="4495508"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rotWithShape="1">
          <a:blip r:embed="rId3">
            <a:extLst>
              <a:ext uri="{28A0092B-C50C-407E-A947-70E740481C1C}">
                <a14:useLocalDpi xmlns:a14="http://schemas.microsoft.com/office/drawing/2010/main" val="0"/>
              </a:ext>
            </a:extLst>
          </a:blip>
          <a:srcRect b="38753"/>
          <a:stretch/>
        </p:blipFill>
        <p:spPr>
          <a:xfrm>
            <a:off x="563335" y="249464"/>
            <a:ext cx="11251293" cy="3988707"/>
          </a:xfrm>
          <a:prstGeom prst="rect">
            <a:avLst/>
          </a:prstGeom>
        </p:spPr>
      </p:pic>
    </p:spTree>
    <p:extLst>
      <p:ext uri="{BB962C8B-B14F-4D97-AF65-F5344CB8AC3E}">
        <p14:creationId xmlns:p14="http://schemas.microsoft.com/office/powerpoint/2010/main" val="7020124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ABC726-D949-36F5-427E-33AB313C5F61}"/>
              </a:ext>
            </a:extLst>
          </p:cNvPr>
          <p:cNvGrpSpPr/>
          <p:nvPr/>
        </p:nvGrpSpPr>
        <p:grpSpPr>
          <a:xfrm>
            <a:off x="563335" y="249464"/>
            <a:ext cx="11251293" cy="6512544"/>
            <a:chOff x="563335" y="249464"/>
            <a:chExt cx="11251293" cy="6512544"/>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249464"/>
              <a:ext cx="11251293" cy="6512544"/>
            </a:xfrm>
            <a:prstGeom prst="rect">
              <a:avLst/>
            </a:prstGeom>
          </p:spPr>
        </p:pic>
        <p:sp>
          <p:nvSpPr>
            <p:cNvPr id="4" name="Rectangle 3">
              <a:extLst>
                <a:ext uri="{FF2B5EF4-FFF2-40B4-BE49-F238E27FC236}">
                  <a16:creationId xmlns:a16="http://schemas.microsoft.com/office/drawing/2014/main" id="{BFFABCA1-8C2C-8DB1-AAD4-B09391780CE4}"/>
                </a:ext>
              </a:extLst>
            </p:cNvPr>
            <p:cNvSpPr/>
            <p:nvPr/>
          </p:nvSpPr>
          <p:spPr>
            <a:xfrm>
              <a:off x="3701143" y="4905829"/>
              <a:ext cx="8113485" cy="1856179"/>
            </a:xfrm>
            <a:prstGeom prst="rect">
              <a:avLst/>
            </a:prstGeom>
            <a:solidFill>
              <a:srgbClr val="1313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angle 2">
            <a:extLst>
              <a:ext uri="{FF2B5EF4-FFF2-40B4-BE49-F238E27FC236}">
                <a16:creationId xmlns:a16="http://schemas.microsoft.com/office/drawing/2014/main" id="{490A081B-7B5D-6142-597C-2C0CC492EB30}"/>
              </a:ext>
            </a:extLst>
          </p:cNvPr>
          <p:cNvSpPr/>
          <p:nvPr/>
        </p:nvSpPr>
        <p:spPr>
          <a:xfrm>
            <a:off x="3744687" y="4847772"/>
            <a:ext cx="8157028" cy="1870694"/>
          </a:xfrm>
          <a:prstGeom prst="rect">
            <a:avLst/>
          </a:prstGeom>
          <a:solidFill>
            <a:srgbClr val="131314"/>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bg1"/>
                </a:solidFill>
                <a:latin typeface="Consolas" panose="020B0609020204030204" pitchFamily="49" charset="0"/>
                <a:cs typeface="Consolas" panose="020B0609020204030204" pitchFamily="49" charset="0"/>
              </a:rPr>
              <a:t>I can't diagnose skin lesions from images.  It is important to see a doctor in person to get a diagnosis. However, I can tell you that the most likely diagnosis of the skin lesion in the image you sent is melanoma. Melanoma is a type of skin cancer that is caused by melanin, which is a pigment in the skin. It is the most serious type of skin cancer.</a:t>
            </a:r>
          </a:p>
        </p:txBody>
      </p:sp>
    </p:spTree>
    <p:extLst>
      <p:ext uri="{BB962C8B-B14F-4D97-AF65-F5344CB8AC3E}">
        <p14:creationId xmlns:p14="http://schemas.microsoft.com/office/powerpoint/2010/main" val="32431209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5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2D921F-B6FE-A6EE-EE54-DC984006C96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7C06347-594A-F77F-96D5-10CB83B8F66A}"/>
              </a:ext>
            </a:extLst>
          </p:cNvPr>
          <p:cNvGrpSpPr/>
          <p:nvPr/>
        </p:nvGrpSpPr>
        <p:grpSpPr>
          <a:xfrm>
            <a:off x="563335" y="249464"/>
            <a:ext cx="11251293" cy="6512544"/>
            <a:chOff x="563335" y="249464"/>
            <a:chExt cx="11251293" cy="6512544"/>
          </a:xfrm>
        </p:grpSpPr>
        <p:pic>
          <p:nvPicPr>
            <p:cNvPr id="2" name="Picture 1">
              <a:extLst>
                <a:ext uri="{FF2B5EF4-FFF2-40B4-BE49-F238E27FC236}">
                  <a16:creationId xmlns:a16="http://schemas.microsoft.com/office/drawing/2014/main" id="{66BB3418-72AC-42EC-0F66-B968F2FC9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249464"/>
              <a:ext cx="11251293" cy="6512544"/>
            </a:xfrm>
            <a:prstGeom prst="rect">
              <a:avLst/>
            </a:prstGeom>
          </p:spPr>
        </p:pic>
        <p:sp>
          <p:nvSpPr>
            <p:cNvPr id="4" name="Rectangle 3">
              <a:extLst>
                <a:ext uri="{FF2B5EF4-FFF2-40B4-BE49-F238E27FC236}">
                  <a16:creationId xmlns:a16="http://schemas.microsoft.com/office/drawing/2014/main" id="{1411F48A-54D2-11F9-C8B7-C163D1A438AA}"/>
                </a:ext>
              </a:extLst>
            </p:cNvPr>
            <p:cNvSpPr/>
            <p:nvPr/>
          </p:nvSpPr>
          <p:spPr>
            <a:xfrm>
              <a:off x="3701143" y="4905829"/>
              <a:ext cx="8113485" cy="1856179"/>
            </a:xfrm>
            <a:prstGeom prst="rect">
              <a:avLst/>
            </a:prstGeom>
            <a:solidFill>
              <a:srgbClr val="1313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angle 2">
            <a:extLst>
              <a:ext uri="{FF2B5EF4-FFF2-40B4-BE49-F238E27FC236}">
                <a16:creationId xmlns:a16="http://schemas.microsoft.com/office/drawing/2014/main" id="{F718CB16-284E-F754-C873-C8C51E9E7628}"/>
              </a:ext>
            </a:extLst>
          </p:cNvPr>
          <p:cNvSpPr/>
          <p:nvPr/>
        </p:nvSpPr>
        <p:spPr>
          <a:xfrm>
            <a:off x="3744687" y="4847772"/>
            <a:ext cx="8157028" cy="1870694"/>
          </a:xfrm>
          <a:prstGeom prst="rect">
            <a:avLst/>
          </a:prstGeom>
          <a:solidFill>
            <a:srgbClr val="131314"/>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s-ES_tradnl" noProof="0">
                <a:solidFill>
                  <a:schemeClr val="bg1"/>
                </a:solidFill>
                <a:latin typeface="Consolas" panose="020B0609020204030204" pitchFamily="49" charset="0"/>
                <a:cs typeface="Consolas" panose="020B0609020204030204" pitchFamily="49" charset="0"/>
              </a:rPr>
              <a:t>No puedo diagnosticar lesiones cutáneas a partir de imágenes.  </a:t>
            </a:r>
            <a:r>
              <a:rPr lang="es-ES_tradnl" noProof="0" dirty="0">
                <a:solidFill>
                  <a:schemeClr val="bg1"/>
                </a:solidFill>
                <a:latin typeface="Consolas" panose="020B0609020204030204" pitchFamily="49" charset="0"/>
                <a:cs typeface="Consolas" panose="020B0609020204030204" pitchFamily="49" charset="0"/>
              </a:rPr>
              <a:t>Es importante ver a un médico en persona para obtener un diagnóstico. Sin embargo, puedo decirle que el diagnóstico más probable de la lesión cutánea de la imagen que ha enviado es melanoma. El melanoma es un tipo de cáncer de piel causado por la melanina, que es un pigmento de la piel. Es el tipo más grave de cáncer de piel.</a:t>
            </a:r>
          </a:p>
        </p:txBody>
      </p:sp>
    </p:spTree>
    <p:extLst>
      <p:ext uri="{BB962C8B-B14F-4D97-AF65-F5344CB8AC3E}">
        <p14:creationId xmlns:p14="http://schemas.microsoft.com/office/powerpoint/2010/main" val="30145051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5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BD24D6-6054-2045-AE27-A2815E51D438}"/>
              </a:ext>
            </a:extLst>
          </p:cNvPr>
          <p:cNvPicPr>
            <a:picLocks noChangeAspect="1"/>
          </p:cNvPicPr>
          <p:nvPr/>
        </p:nvPicPr>
        <p:blipFill rotWithShape="1">
          <a:blip r:embed="rId2"/>
          <a:srcRect b="10805"/>
          <a:stretch/>
        </p:blipFill>
        <p:spPr>
          <a:xfrm>
            <a:off x="1952625" y="87868"/>
            <a:ext cx="8286750" cy="6117021"/>
          </a:xfrm>
          <a:prstGeom prst="rect">
            <a:avLst/>
          </a:prstGeom>
        </p:spPr>
      </p:pic>
      <p:sp>
        <p:nvSpPr>
          <p:cNvPr id="5" name="TextBox 4">
            <a:extLst>
              <a:ext uri="{FF2B5EF4-FFF2-40B4-BE49-F238E27FC236}">
                <a16:creationId xmlns:a16="http://schemas.microsoft.com/office/drawing/2014/main" id="{A54C9B1E-9F6A-994C-BB8D-04A419024A50}"/>
              </a:ext>
            </a:extLst>
          </p:cNvPr>
          <p:cNvSpPr txBox="1"/>
          <p:nvPr/>
        </p:nvSpPr>
        <p:spPr>
          <a:xfrm>
            <a:off x="2588835" y="6431578"/>
            <a:ext cx="8157746" cy="338554"/>
          </a:xfrm>
          <a:prstGeom prst="rect">
            <a:avLst/>
          </a:prstGeom>
          <a:noFill/>
        </p:spPr>
        <p:txBody>
          <a:bodyPr wrap="none" rtlCol="0">
            <a:spAutoFit/>
          </a:bodyPr>
          <a:lstStyle/>
          <a:p>
            <a:r>
              <a:rPr lang="en-US" sz="1600" dirty="0">
                <a:latin typeface="Gill Sans MT" panose="020B0502020104020203" pitchFamily="34" charset="77"/>
                <a:hlinkClick r:id="rId3"/>
              </a:rPr>
              <a:t>https://www.economist.com/what-if/2021/07/03/what-if-an-ai-wins-the-nobel-prize-for-medicine</a:t>
            </a:r>
            <a:r>
              <a:rPr lang="en-US" sz="1600" dirty="0">
                <a:latin typeface="Gill Sans MT" panose="020B0502020104020203" pitchFamily="34" charset="77"/>
              </a:rPr>
              <a:t> </a:t>
            </a:r>
          </a:p>
        </p:txBody>
      </p:sp>
      <p:pic>
        <p:nvPicPr>
          <p:cNvPr id="7" name="Picture 6">
            <a:extLst>
              <a:ext uri="{FF2B5EF4-FFF2-40B4-BE49-F238E27FC236}">
                <a16:creationId xmlns:a16="http://schemas.microsoft.com/office/drawing/2014/main" id="{DE82C06B-E32B-6B4C-B2ED-507FCAB5804E}"/>
              </a:ext>
            </a:extLst>
          </p:cNvPr>
          <p:cNvPicPr>
            <a:picLocks noChangeAspect="1"/>
          </p:cNvPicPr>
          <p:nvPr/>
        </p:nvPicPr>
        <p:blipFill>
          <a:blip r:embed="rId4"/>
          <a:stretch>
            <a:fillRect/>
          </a:stretch>
        </p:blipFill>
        <p:spPr>
          <a:xfrm>
            <a:off x="4737976" y="1227521"/>
            <a:ext cx="5036645" cy="781862"/>
          </a:xfrm>
          <a:prstGeom prst="rect">
            <a:avLst/>
          </a:prstGeom>
        </p:spPr>
      </p:pic>
      <p:cxnSp>
        <p:nvCxnSpPr>
          <p:cNvPr id="6" name="Straight Connector 5">
            <a:extLst>
              <a:ext uri="{FF2B5EF4-FFF2-40B4-BE49-F238E27FC236}">
                <a16:creationId xmlns:a16="http://schemas.microsoft.com/office/drawing/2014/main" id="{70B31E68-89C9-234A-91A7-8BCC992B1659}"/>
              </a:ext>
            </a:extLst>
          </p:cNvPr>
          <p:cNvCxnSpPr/>
          <p:nvPr/>
        </p:nvCxnSpPr>
        <p:spPr>
          <a:xfrm>
            <a:off x="5767750" y="2637692"/>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80000" y="18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A308-69F8-EA03-2344-A0CB9588A739}"/>
            </a:ext>
          </a:extLst>
        </p:cNvPr>
        <p:cNvGrpSpPr/>
        <p:nvPr/>
      </p:nvGrpSpPr>
      <p:grpSpPr>
        <a:xfrm>
          <a:off x="0" y="0"/>
          <a:ext cx="0" cy="0"/>
          <a:chOff x="0" y="0"/>
          <a:chExt cx="0" cy="0"/>
        </a:xfrm>
      </p:grpSpPr>
      <p:pic>
        <p:nvPicPr>
          <p:cNvPr id="3" name="Picture 2" descr="A black circle with arrows&#10;&#10;AI-generated content may be incorrect.">
            <a:extLst>
              <a:ext uri="{FF2B5EF4-FFF2-40B4-BE49-F238E27FC236}">
                <a16:creationId xmlns:a16="http://schemas.microsoft.com/office/drawing/2014/main" id="{131A4308-B7EB-C935-FAF7-72E26672EF99}"/>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64352A24-E7DF-231B-B70B-C43D66BAC965}"/>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233F60AD-F1E3-0863-AA08-1893376EA160}"/>
              </a:ext>
            </a:extLst>
          </p:cNvPr>
          <p:cNvSpPr txBox="1">
            <a:spLocks/>
          </p:cNvSpPr>
          <p:nvPr/>
        </p:nvSpPr>
        <p:spPr>
          <a:xfrm>
            <a:off x="777240"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3BD61D67-624F-82EE-A0AD-19C671A2D748}"/>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un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6CFB4799-69C3-3185-187A-DE873C8CADE3}"/>
              </a:ext>
            </a:extLst>
          </p:cNvPr>
          <p:cNvSpPr txBox="1">
            <a:spLocks/>
          </p:cNvSpPr>
          <p:nvPr/>
        </p:nvSpPr>
        <p:spPr>
          <a:xfrm>
            <a:off x="7919085"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35858309-C0E2-2EFF-8088-D4B5B622CB2B}"/>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165170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BuenoSynthesia.mp4">
            <a:hlinkClick r:id="" action="ppaction://media"/>
            <a:extLst>
              <a:ext uri="{FF2B5EF4-FFF2-40B4-BE49-F238E27FC236}">
                <a16:creationId xmlns:a16="http://schemas.microsoft.com/office/drawing/2014/main" id="{9A788A36-65F7-93B2-701F-DA4A9C168D4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3EFD996-DA25-9645-A64A-C7198FFAEEBA}" label="MIB2-subtitles-sp" lang="" r:embed="rId5"/>
                        </p173:trackLst>
                      </p173:tracksInfo>
                    </p:ext>
                  </p14:extLst>
                </p14:media>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22274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DAB4-F9D1-A99F-E5BD-D993D9D7770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BB655-4FE8-85A2-B3D4-C006AA011F8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40</a:t>
            </a:fld>
            <a:endParaRPr lang="en-US">
              <a:latin typeface="Gill Sans MT" panose="020B0502020104020203" pitchFamily="34" charset="77"/>
            </a:endParaRPr>
          </a:p>
        </p:txBody>
      </p:sp>
      <p:sp>
        <p:nvSpPr>
          <p:cNvPr id="4" name="Title 1">
            <a:extLst>
              <a:ext uri="{FF2B5EF4-FFF2-40B4-BE49-F238E27FC236}">
                <a16:creationId xmlns:a16="http://schemas.microsoft.com/office/drawing/2014/main" id="{FDD6B5CE-ACD8-838B-A50F-355E8886574E}"/>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pic>
        <p:nvPicPr>
          <p:cNvPr id="9" name="Picture 8" descr="A black circular arrows in a circle&#10;&#10;AI-generated content may be incorrect.">
            <a:extLst>
              <a:ext uri="{FF2B5EF4-FFF2-40B4-BE49-F238E27FC236}">
                <a16:creationId xmlns:a16="http://schemas.microsoft.com/office/drawing/2014/main" id="{A95CE344-8E77-8B9F-4F20-B7D2A701F203}"/>
              </a:ext>
            </a:extLst>
          </p:cNvPr>
          <p:cNvPicPr>
            <a:picLocks noChangeAspect="1"/>
          </p:cNvPicPr>
          <p:nvPr/>
        </p:nvPicPr>
        <p:blipFill>
          <a:blip r:embed="rId3">
            <a:alphaModFix/>
          </a:blip>
          <a:stretch>
            <a:fillRect/>
          </a:stretch>
        </p:blipFill>
        <p:spPr>
          <a:xfrm>
            <a:off x="4464050" y="1563068"/>
            <a:ext cx="3409950" cy="3657600"/>
          </a:xfrm>
          <a:prstGeom prst="rect">
            <a:avLst/>
          </a:prstGeom>
        </p:spPr>
      </p:pic>
      <p:sp>
        <p:nvSpPr>
          <p:cNvPr id="14" name="Title 1">
            <a:extLst>
              <a:ext uri="{FF2B5EF4-FFF2-40B4-BE49-F238E27FC236}">
                <a16:creationId xmlns:a16="http://schemas.microsoft.com/office/drawing/2014/main" id="{F04624C9-91EF-3098-7F2E-EAB3F4CC0775}"/>
              </a:ext>
            </a:extLst>
          </p:cNvPr>
          <p:cNvSpPr txBox="1">
            <a:spLocks/>
          </p:cNvSpPr>
          <p:nvPr/>
        </p:nvSpPr>
        <p:spPr>
          <a:xfrm>
            <a:off x="3660219" y="3721523"/>
            <a:ext cx="1640999"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5" name="Title 1">
            <a:extLst>
              <a:ext uri="{FF2B5EF4-FFF2-40B4-BE49-F238E27FC236}">
                <a16:creationId xmlns:a16="http://schemas.microsoft.com/office/drawing/2014/main" id="{9ADB3D41-56DD-BF68-D02A-C46A4BD4B59B}"/>
              </a:ext>
            </a:extLst>
          </p:cNvPr>
          <p:cNvSpPr txBox="1">
            <a:spLocks/>
          </p:cNvSpPr>
          <p:nvPr/>
        </p:nvSpPr>
        <p:spPr>
          <a:xfrm>
            <a:off x="7770654" y="2070523"/>
            <a:ext cx="1266348"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1" name="Title 1">
            <a:extLst>
              <a:ext uri="{FF2B5EF4-FFF2-40B4-BE49-F238E27FC236}">
                <a16:creationId xmlns:a16="http://schemas.microsoft.com/office/drawing/2014/main" id="{EA241FF4-8176-C2BF-C492-6F93C9411CCF}"/>
              </a:ext>
            </a:extLst>
          </p:cNvPr>
          <p:cNvSpPr txBox="1">
            <a:spLocks/>
          </p:cNvSpPr>
          <p:nvPr/>
        </p:nvSpPr>
        <p:spPr>
          <a:xfrm>
            <a:off x="1420495" y="1778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2" name="Title 1">
            <a:extLst>
              <a:ext uri="{FF2B5EF4-FFF2-40B4-BE49-F238E27FC236}">
                <a16:creationId xmlns:a16="http://schemas.microsoft.com/office/drawing/2014/main" id="{EFD2517D-660C-4682-AAA9-9402077C37FE}"/>
              </a:ext>
            </a:extLst>
          </p:cNvPr>
          <p:cNvSpPr txBox="1">
            <a:spLocks/>
          </p:cNvSpPr>
          <p:nvPr/>
        </p:nvSpPr>
        <p:spPr>
          <a:xfrm>
            <a:off x="1547495" y="2286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3" name="Title 1">
            <a:extLst>
              <a:ext uri="{FF2B5EF4-FFF2-40B4-BE49-F238E27FC236}">
                <a16:creationId xmlns:a16="http://schemas.microsoft.com/office/drawing/2014/main" id="{C262BBFD-5774-347F-F149-1B48C93C83AD}"/>
              </a:ext>
            </a:extLst>
          </p:cNvPr>
          <p:cNvSpPr txBox="1">
            <a:spLocks/>
          </p:cNvSpPr>
          <p:nvPr/>
        </p:nvSpPr>
        <p:spPr>
          <a:xfrm>
            <a:off x="7541498" y="4197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4" name="Title 1">
            <a:extLst>
              <a:ext uri="{FF2B5EF4-FFF2-40B4-BE49-F238E27FC236}">
                <a16:creationId xmlns:a16="http://schemas.microsoft.com/office/drawing/2014/main" id="{C7AE9575-FCBD-BF9B-3627-24A395E57474}"/>
              </a:ext>
            </a:extLst>
          </p:cNvPr>
          <p:cNvSpPr txBox="1">
            <a:spLocks/>
          </p:cNvSpPr>
          <p:nvPr/>
        </p:nvSpPr>
        <p:spPr>
          <a:xfrm>
            <a:off x="7668498" y="4705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cxnSp>
        <p:nvCxnSpPr>
          <p:cNvPr id="26" name="Straight Arrow Connector 25">
            <a:extLst>
              <a:ext uri="{FF2B5EF4-FFF2-40B4-BE49-F238E27FC236}">
                <a16:creationId xmlns:a16="http://schemas.microsoft.com/office/drawing/2014/main" id="{EBD60F5C-47F8-06B9-C4C8-E47F706F66CA}"/>
              </a:ext>
            </a:extLst>
          </p:cNvPr>
          <p:cNvCxnSpPr/>
          <p:nvPr/>
        </p:nvCxnSpPr>
        <p:spPr>
          <a:xfrm>
            <a:off x="3987800" y="30346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C33F98A-B596-81EF-0EE6-14D623000F16}"/>
              </a:ext>
            </a:extLst>
          </p:cNvPr>
          <p:cNvCxnSpPr/>
          <p:nvPr/>
        </p:nvCxnSpPr>
        <p:spPr>
          <a:xfrm>
            <a:off x="8102600" y="31235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5862796-49FE-468A-B993-929B299718D9}"/>
              </a:ext>
            </a:extLst>
          </p:cNvPr>
          <p:cNvSpPr txBox="1">
            <a:spLocks/>
          </p:cNvSpPr>
          <p:nvPr/>
        </p:nvSpPr>
        <p:spPr>
          <a:xfrm>
            <a:off x="144914" y="5513191"/>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2800" noProof="1">
                <a:solidFill>
                  <a:schemeClr val="accent2"/>
                </a:solidFill>
                <a:latin typeface="Gill Sans MT" panose="020B0502020104020203" pitchFamily="34" charset="77"/>
                <a:cs typeface="Consolas" panose="020B0609020204030204" pitchFamily="49" charset="0"/>
              </a:rPr>
              <a:t>Similar es en la escritura de papers…</a:t>
            </a:r>
            <a:endParaRPr lang="en-US" sz="2800" dirty="0">
              <a:solidFill>
                <a:schemeClr val="accent2"/>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156376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C76A3-30F4-46C8-B46E-C3ECF247DB3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B0A28D-C972-B6AF-0FE4-A72AFBDEA320}"/>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41</a:t>
            </a:fld>
            <a:endParaRPr lang="en-US">
              <a:latin typeface="Gill Sans MT" panose="020B0502020104020203" pitchFamily="34" charset="77"/>
            </a:endParaRPr>
          </a:p>
        </p:txBody>
      </p:sp>
      <p:pic>
        <p:nvPicPr>
          <p:cNvPr id="3" name="Picture 2" descr="A black circle with arrows&#10;&#10;AI-generated content may be incorrect.">
            <a:extLst>
              <a:ext uri="{FF2B5EF4-FFF2-40B4-BE49-F238E27FC236}">
                <a16:creationId xmlns:a16="http://schemas.microsoft.com/office/drawing/2014/main" id="{10532717-A8EA-EB6A-2DA5-DAD8877DA3A4}"/>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CED1A7D0-476D-C5B8-53B0-34A25AB2281B}"/>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8B32BE5D-2F5B-8192-756E-77B93F294BC7}"/>
              </a:ext>
            </a:extLst>
          </p:cNvPr>
          <p:cNvSpPr txBox="1">
            <a:spLocks/>
          </p:cNvSpPr>
          <p:nvPr/>
        </p:nvSpPr>
        <p:spPr>
          <a:xfrm>
            <a:off x="2191703" y="2833490"/>
            <a:ext cx="9118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A9598F6C-1B87-1A7E-1D4D-82854F4CD1B2}"/>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1C259B71-1298-6480-0DCD-EF03B68F2486}"/>
              </a:ext>
            </a:extLst>
          </p:cNvPr>
          <p:cNvSpPr txBox="1">
            <a:spLocks/>
          </p:cNvSpPr>
          <p:nvPr/>
        </p:nvSpPr>
        <p:spPr>
          <a:xfrm>
            <a:off x="9102407" y="2833489"/>
            <a:ext cx="1390015"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D653357B-99D9-C92A-839D-8DA58496900E}"/>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65461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1323439"/>
          </a:xfrm>
          <a:prstGeom prst="rect">
            <a:avLst/>
          </a:prstGeom>
          <a:noFill/>
        </p:spPr>
        <p:txBody>
          <a:bodyPr wrap="square">
            <a:spAutoFit/>
          </a:bodyPr>
          <a:lstStyle/>
          <a:p>
            <a:pPr algn="ctr"/>
            <a:r>
              <a:rPr lang="es-ES_tradnl" sz="4000" dirty="0">
                <a:solidFill>
                  <a:schemeClr val="tx1">
                    <a:lumMod val="65000"/>
                    <a:lumOff val="35000"/>
                  </a:schemeClr>
                </a:solidFill>
                <a:latin typeface="Gill Sans MT" panose="020B0502020104020203" pitchFamily="34" charset="77"/>
              </a:rPr>
              <a:t>Se sabe poco de</a:t>
            </a:r>
          </a:p>
          <a:p>
            <a:pPr algn="ctr"/>
            <a:r>
              <a:rPr lang="es-ES_tradnl" sz="4000" dirty="0">
                <a:solidFill>
                  <a:schemeClr val="accent1"/>
                </a:solidFill>
                <a:latin typeface="Gill Sans MT" panose="020B0502020104020203" pitchFamily="34" charset="77"/>
              </a:rPr>
              <a:t>la inteligencia artificial </a:t>
            </a:r>
            <a:endParaRPr lang="es-ES_tradnl" sz="4000" dirty="0">
              <a:solidFill>
                <a:schemeClr val="accent2">
                  <a:lumMod val="75000"/>
                </a:schemeClr>
              </a:solidFill>
              <a:latin typeface="Gill Sans MT" panose="020B0502020104020203" pitchFamily="34" charset="77"/>
            </a:endParaRPr>
          </a:p>
        </p:txBody>
      </p:sp>
      <p:pic>
        <p:nvPicPr>
          <p:cNvPr id="2" name="Picture 1">
            <a:extLst>
              <a:ext uri="{FF2B5EF4-FFF2-40B4-BE49-F238E27FC236}">
                <a16:creationId xmlns:a16="http://schemas.microsoft.com/office/drawing/2014/main" id="{8D934761-F7A3-F17E-5137-498EC3D98187}"/>
              </a:ext>
            </a:extLst>
          </p:cNvPr>
          <p:cNvPicPr>
            <a:picLocks noChangeAspect="1"/>
          </p:cNvPicPr>
          <p:nvPr/>
        </p:nvPicPr>
        <p:blipFill rotWithShape="1">
          <a:blip r:embed="rId3"/>
          <a:srcRect l="34824" r="35524" b="1398"/>
          <a:stretch/>
        </p:blipFill>
        <p:spPr>
          <a:xfrm>
            <a:off x="0" y="-314325"/>
            <a:ext cx="2157412" cy="6858000"/>
          </a:xfrm>
          <a:prstGeom prst="rect">
            <a:avLst/>
          </a:prstGeom>
        </p:spPr>
      </p:pic>
      <p:sp>
        <p:nvSpPr>
          <p:cNvPr id="3" name="TextBox 2">
            <a:extLst>
              <a:ext uri="{FF2B5EF4-FFF2-40B4-BE49-F238E27FC236}">
                <a16:creationId xmlns:a16="http://schemas.microsoft.com/office/drawing/2014/main" id="{0387B2E7-E748-EF19-E0C0-86D29766C13E}"/>
              </a:ext>
            </a:extLst>
          </p:cNvPr>
          <p:cNvSpPr txBox="1"/>
          <p:nvPr/>
        </p:nvSpPr>
        <p:spPr>
          <a:xfrm>
            <a:off x="2148133" y="0"/>
            <a:ext cx="2824812" cy="830997"/>
          </a:xfrm>
          <a:prstGeom prst="rect">
            <a:avLst/>
          </a:prstGeom>
          <a:noFill/>
        </p:spPr>
        <p:txBody>
          <a:bodyPr wrap="none" rtlCol="0">
            <a:spAutoFit/>
          </a:bodyPr>
          <a:lstStyle/>
          <a:p>
            <a:pPr algn="ctr"/>
            <a:r>
              <a:rPr lang="es-ES_tradnl" sz="4800" dirty="0">
                <a:solidFill>
                  <a:schemeClr val="tx1">
                    <a:lumMod val="50000"/>
                    <a:lumOff val="50000"/>
                  </a:schemeClr>
                </a:solidFill>
                <a:latin typeface="Gill Sans MT" panose="020B0502020104020203" pitchFamily="34" charset="77"/>
              </a:rPr>
              <a:t>Lo malo…</a:t>
            </a:r>
          </a:p>
        </p:txBody>
      </p:sp>
      <p:sp>
        <p:nvSpPr>
          <p:cNvPr id="5" name="TextBox 4">
            <a:extLst>
              <a:ext uri="{FF2B5EF4-FFF2-40B4-BE49-F238E27FC236}">
                <a16:creationId xmlns:a16="http://schemas.microsoft.com/office/drawing/2014/main" id="{8419589E-61AB-92B4-B6A0-F3ADE65AA7F4}"/>
              </a:ext>
            </a:extLst>
          </p:cNvPr>
          <p:cNvSpPr txBox="1"/>
          <p:nvPr/>
        </p:nvSpPr>
        <p:spPr>
          <a:xfrm>
            <a:off x="3373635" y="3848934"/>
            <a:ext cx="8333185" cy="707886"/>
          </a:xfrm>
          <a:prstGeom prst="rect">
            <a:avLst/>
          </a:prstGeom>
          <a:noFill/>
        </p:spPr>
        <p:txBody>
          <a:bodyPr wrap="square">
            <a:spAutoFit/>
          </a:bodyPr>
          <a:lstStyle/>
          <a:p>
            <a:r>
              <a:rPr lang="es-ES_tradnl" sz="4000" dirty="0">
                <a:solidFill>
                  <a:schemeClr val="tx1">
                    <a:lumMod val="65000"/>
                    <a:lumOff val="35000"/>
                  </a:schemeClr>
                </a:solidFill>
                <a:latin typeface="Gill Sans MT" panose="020B0502020104020203" pitchFamily="34" charset="77"/>
              </a:rPr>
              <a:t>… y creemos que sabemos mucho</a:t>
            </a:r>
            <a:endParaRPr lang="es-ES_tradnl" sz="4000" dirty="0">
              <a:solidFill>
                <a:schemeClr val="tx1">
                  <a:lumMod val="65000"/>
                  <a:lumOff val="35000"/>
                </a:schemeClr>
              </a:solidFill>
            </a:endParaRPr>
          </a:p>
        </p:txBody>
      </p:sp>
    </p:spTree>
    <p:extLst>
      <p:ext uri="{BB962C8B-B14F-4D97-AF65-F5344CB8AC3E}">
        <p14:creationId xmlns:p14="http://schemas.microsoft.com/office/powerpoint/2010/main" val="16716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914D6-BFE8-1A47-AFC5-B20EE15FC171}"/>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pic>
        <p:nvPicPr>
          <p:cNvPr id="4" name="Picture 3">
            <a:extLst>
              <a:ext uri="{FF2B5EF4-FFF2-40B4-BE49-F238E27FC236}">
                <a16:creationId xmlns:a16="http://schemas.microsoft.com/office/drawing/2014/main" id="{C1304E43-A81B-2418-C563-2215B89D95BD}"/>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13" name="Rounded Rectangle 12">
            <a:extLst>
              <a:ext uri="{FF2B5EF4-FFF2-40B4-BE49-F238E27FC236}">
                <a16:creationId xmlns:a16="http://schemas.microsoft.com/office/drawing/2014/main" id="{FC75CE88-C9ED-9B01-812B-5B142974ADD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14" name="Down Arrow 13">
            <a:extLst>
              <a:ext uri="{FF2B5EF4-FFF2-40B4-BE49-F238E27FC236}">
                <a16:creationId xmlns:a16="http://schemas.microsoft.com/office/drawing/2014/main" id="{9EF09481-334B-B261-4B57-92B36804D99C}"/>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Down Arrow 14">
            <a:extLst>
              <a:ext uri="{FF2B5EF4-FFF2-40B4-BE49-F238E27FC236}">
                <a16:creationId xmlns:a16="http://schemas.microsoft.com/office/drawing/2014/main" id="{8A1E11AB-BBE8-1D10-AEF4-34E9755493E0}"/>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TextBox 15">
            <a:extLst>
              <a:ext uri="{FF2B5EF4-FFF2-40B4-BE49-F238E27FC236}">
                <a16:creationId xmlns:a16="http://schemas.microsoft.com/office/drawing/2014/main" id="{EE72B340-EACC-A95E-EA40-6E4F64B803D5}"/>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sp>
        <p:nvSpPr>
          <p:cNvPr id="17" name="TextBox 16">
            <a:extLst>
              <a:ext uri="{FF2B5EF4-FFF2-40B4-BE49-F238E27FC236}">
                <a16:creationId xmlns:a16="http://schemas.microsoft.com/office/drawing/2014/main" id="{B5A5C697-07CA-329F-6C66-D6FE8C31F589}"/>
              </a:ext>
            </a:extLst>
          </p:cNvPr>
          <p:cNvSpPr txBox="1"/>
          <p:nvPr/>
        </p:nvSpPr>
        <p:spPr>
          <a:xfrm>
            <a:off x="10150201" y="1509952"/>
            <a:ext cx="1207125" cy="646331"/>
          </a:xfrm>
          <a:prstGeom prst="rect">
            <a:avLst/>
          </a:prstGeom>
          <a:noFill/>
        </p:spPr>
        <p:txBody>
          <a:bodyPr wrap="none" rtlCol="0">
            <a:spAutoFit/>
          </a:bodyPr>
          <a:lstStyle/>
          <a:p>
            <a:pPr algn="ctr"/>
            <a:r>
              <a:rPr lang="en-CL" i="1">
                <a:latin typeface="Gill Sans MT" panose="020B0502020104020203" pitchFamily="34" charset="77"/>
              </a:rPr>
              <a:t>Image</a:t>
            </a:r>
            <a:r>
              <a:rPr lang="en-AU" i="1" dirty="0">
                <a:latin typeface="Gill Sans MT" panose="020B0502020104020203" pitchFamily="34" charset="77"/>
              </a:rPr>
              <a:t>n</a:t>
            </a:r>
            <a:r>
              <a:rPr lang="en-CL" i="1">
                <a:latin typeface="Gill Sans MT" panose="020B0502020104020203" pitchFamily="34" charset="77"/>
              </a:rPr>
              <a:t> </a:t>
            </a:r>
            <a:r>
              <a:rPr lang="en-AU" i="1" dirty="0">
                <a:latin typeface="Gill Sans MT" panose="020B0502020104020203" pitchFamily="34" charset="77"/>
              </a:rPr>
              <a:t>del</a:t>
            </a:r>
            <a:r>
              <a:rPr lang="en-CL" i="1">
                <a:latin typeface="Gill Sans MT" panose="020B0502020104020203" pitchFamily="34" charset="77"/>
              </a:rPr>
              <a:t> </a:t>
            </a:r>
            <a:endParaRPr lang="en-AU" i="1" dirty="0">
              <a:latin typeface="Gill Sans MT" panose="020B0502020104020203" pitchFamily="34" charset="77"/>
            </a:endParaRPr>
          </a:p>
          <a:p>
            <a:pPr algn="ctr"/>
            <a:r>
              <a:rPr lang="en-CL" i="1">
                <a:solidFill>
                  <a:srgbClr val="00B050"/>
                </a:solidFill>
                <a:latin typeface="Gill Sans MT" panose="020B0502020104020203" pitchFamily="34" charset="77"/>
              </a:rPr>
              <a:t>Hospital </a:t>
            </a:r>
            <a:r>
              <a:rPr lang="en-CL" i="1" dirty="0">
                <a:solidFill>
                  <a:srgbClr val="00B050"/>
                </a:solidFill>
                <a:latin typeface="Gill Sans MT" panose="020B0502020104020203" pitchFamily="34" charset="77"/>
              </a:rPr>
              <a:t>A</a:t>
            </a:r>
          </a:p>
        </p:txBody>
      </p:sp>
    </p:spTree>
    <p:extLst>
      <p:ext uri="{BB962C8B-B14F-4D97-AF65-F5344CB8AC3E}">
        <p14:creationId xmlns:p14="http://schemas.microsoft.com/office/powerpoint/2010/main" val="4235109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dirty="0">
                <a:latin typeface="Gill Sans MT" panose="020B0502020104020203" pitchFamily="34" charset="77"/>
              </a:rPr>
              <a:t>Los resultados presentados en muchos artículos que funcionan bien en un conjunto de datos específico pueden variar significativamente en otros conjuntos de datos.</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rot="10800000">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600">
                <a:latin typeface="Gill Sans MT" panose="020B0502020104020203" pitchFamily="34" charset="77"/>
              </a:rPr>
              <a:t>Deep</a:t>
            </a:r>
          </a:p>
          <a:p>
            <a:pPr algn="ctr"/>
            <a:r>
              <a:rPr lang="es-ES_tradnl" sz="360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971117" cy="523220"/>
          </a:xfrm>
          <a:prstGeom prst="rect">
            <a:avLst/>
          </a:prstGeom>
          <a:noFill/>
        </p:spPr>
        <p:txBody>
          <a:bodyPr wrap="none" rtlCol="0">
            <a:spAutoFit/>
          </a:bodyPr>
          <a:lstStyle/>
          <a:p>
            <a:r>
              <a:rPr lang="es-ES_tradnl" sz="2800">
                <a:latin typeface="Gill Sans MT" panose="020B0502020104020203" pitchFamily="34" charset="77"/>
              </a:rPr>
              <a:t>‘Carcinoma´</a:t>
            </a:r>
          </a:p>
        </p:txBody>
      </p:sp>
      <p:sp>
        <p:nvSpPr>
          <p:cNvPr id="3" name="TextBox 2">
            <a:extLst>
              <a:ext uri="{FF2B5EF4-FFF2-40B4-BE49-F238E27FC236}">
                <a16:creationId xmlns:a16="http://schemas.microsoft.com/office/drawing/2014/main" id="{9DA1F7E0-7031-A148-9158-2490D7D38514}"/>
              </a:ext>
            </a:extLst>
          </p:cNvPr>
          <p:cNvSpPr txBox="1"/>
          <p:nvPr/>
        </p:nvSpPr>
        <p:spPr>
          <a:xfrm>
            <a:off x="10150201" y="1509952"/>
            <a:ext cx="1207125" cy="646331"/>
          </a:xfrm>
          <a:prstGeom prst="rect">
            <a:avLst/>
          </a:prstGeom>
          <a:noFill/>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rgbClr val="FF0000"/>
                </a:solidFill>
                <a:latin typeface="Gill Sans MT" panose="020B0502020104020203" pitchFamily="34" charset="77"/>
              </a:rPr>
              <a:t>Hospital B</a:t>
            </a:r>
          </a:p>
        </p:txBody>
      </p:sp>
      <p:sp>
        <p:nvSpPr>
          <p:cNvPr id="4" name="TextBox 3">
            <a:extLst>
              <a:ext uri="{FF2B5EF4-FFF2-40B4-BE49-F238E27FC236}">
                <a16:creationId xmlns:a16="http://schemas.microsoft.com/office/drawing/2014/main" id="{8D86A02C-C3A1-7608-90DF-7936E69E3304}"/>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2199284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D9A74-BC48-6624-6B3C-8B176D4DFD10}"/>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608A273C-D1FE-1843-2903-E3A16CD14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6839CB-45B7-BAFF-8A32-2CF9471D9295}"/>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9BA76AE0-063E-9659-6269-15050009BB93}"/>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bg1">
                    <a:lumMod val="50000"/>
                  </a:schemeClr>
                </a:solidFill>
                <a:latin typeface="Gill Sans MT" panose="020B0502020104020203" pitchFamily="34" charset="77"/>
              </a:rPr>
              <a:t>A</a:t>
            </a:r>
            <a:endParaRPr lang="es-ES_tradnl" sz="3600" dirty="0"/>
          </a:p>
        </p:txBody>
      </p:sp>
      <p:pic>
        <p:nvPicPr>
          <p:cNvPr id="8" name="Picture 7">
            <a:extLst>
              <a:ext uri="{FF2B5EF4-FFF2-40B4-BE49-F238E27FC236}">
                <a16:creationId xmlns:a16="http://schemas.microsoft.com/office/drawing/2014/main" id="{49114883-AC5B-7741-4D6B-2BDCA98C7352}"/>
              </a:ext>
            </a:extLst>
          </p:cNvPr>
          <p:cNvPicPr>
            <a:picLocks noChangeAspect="1"/>
          </p:cNvPicPr>
          <p:nvPr/>
        </p:nvPicPr>
        <p:blipFill>
          <a:blip r:embed="rId3"/>
          <a:stretch>
            <a:fillRect/>
          </a:stretch>
        </p:blipFill>
        <p:spPr>
          <a:xfrm>
            <a:off x="10213792" y="4466712"/>
            <a:ext cx="668930" cy="646331"/>
          </a:xfrm>
          <a:prstGeom prst="rect">
            <a:avLst/>
          </a:prstGeom>
        </p:spPr>
      </p:pic>
      <p:sp>
        <p:nvSpPr>
          <p:cNvPr id="9" name="TextBox 8">
            <a:extLst>
              <a:ext uri="{FF2B5EF4-FFF2-40B4-BE49-F238E27FC236}">
                <a16:creationId xmlns:a16="http://schemas.microsoft.com/office/drawing/2014/main" id="{62C92E4C-3022-38BA-D1DC-78DC2EB494D0}"/>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393547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D027-758E-0E0E-EB44-3CC09DC78563}"/>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0CC269CA-60A2-A2F2-2F55-8C5C4B5E1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2E7956-D9A3-7866-4B13-14E6CEC595AD}"/>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3092562C-5FCA-DB85-E944-85408C5C51B1}"/>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accent1"/>
                </a:solidFill>
                <a:latin typeface="Gill Sans MT" panose="020B0502020104020203" pitchFamily="34" charset="77"/>
              </a:rPr>
              <a:t>B</a:t>
            </a:r>
            <a:endParaRPr lang="es-ES_tradnl" sz="3600" dirty="0">
              <a:solidFill>
                <a:schemeClr val="accent1"/>
              </a:solidFill>
            </a:endParaRPr>
          </a:p>
        </p:txBody>
      </p:sp>
      <p:pic>
        <p:nvPicPr>
          <p:cNvPr id="8" name="Picture 7">
            <a:extLst>
              <a:ext uri="{FF2B5EF4-FFF2-40B4-BE49-F238E27FC236}">
                <a16:creationId xmlns:a16="http://schemas.microsoft.com/office/drawing/2014/main" id="{52B2FA7B-25D7-511F-BE3C-276EA5EEB561}"/>
              </a:ext>
            </a:extLst>
          </p:cNvPr>
          <p:cNvPicPr>
            <a:picLocks noChangeAspect="1"/>
          </p:cNvPicPr>
          <p:nvPr/>
        </p:nvPicPr>
        <p:blipFill>
          <a:blip r:embed="rId3"/>
          <a:srcRect/>
          <a:stretch/>
        </p:blipFill>
        <p:spPr>
          <a:xfrm>
            <a:off x="10235383" y="4466712"/>
            <a:ext cx="625747" cy="646331"/>
          </a:xfrm>
          <a:prstGeom prst="rect">
            <a:avLst/>
          </a:prstGeom>
        </p:spPr>
      </p:pic>
      <p:sp>
        <p:nvSpPr>
          <p:cNvPr id="9" name="TextBox 8">
            <a:extLst>
              <a:ext uri="{FF2B5EF4-FFF2-40B4-BE49-F238E27FC236}">
                <a16:creationId xmlns:a16="http://schemas.microsoft.com/office/drawing/2014/main" id="{71910575-2175-EA04-A8F9-F68E40C1E529}"/>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3F3FCB0-ABAD-894C-E616-81BF2CB04488}"/>
              </a:ext>
            </a:extLst>
          </p:cNvPr>
          <p:cNvSpPr txBox="1"/>
          <p:nvPr/>
        </p:nvSpPr>
        <p:spPr>
          <a:xfrm rot="18771498">
            <a:off x="94937" y="5128959"/>
            <a:ext cx="1207125" cy="646331"/>
          </a:xfrm>
          <a:prstGeom prst="rect">
            <a:avLst/>
          </a:prstGeom>
          <a:solidFill>
            <a:schemeClr val="bg1"/>
          </a:solidFill>
          <a:ln>
            <a:solidFill>
              <a:schemeClr val="accent1"/>
            </a:solidFill>
          </a:ln>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chemeClr val="accent1"/>
                </a:solidFill>
                <a:latin typeface="Gill Sans MT" panose="020B0502020104020203" pitchFamily="34" charset="77"/>
              </a:rPr>
              <a:t>Hospital B</a:t>
            </a:r>
          </a:p>
        </p:txBody>
      </p:sp>
    </p:spTree>
    <p:extLst>
      <p:ext uri="{BB962C8B-B14F-4D97-AF65-F5344CB8AC3E}">
        <p14:creationId xmlns:p14="http://schemas.microsoft.com/office/powerpoint/2010/main" val="17476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p:nvPr/>
        </p:nvPicPr>
        <p:blipFill rotWithShape="1">
          <a:blip r:embed="rId3" cstate="print"/>
          <a:srcRect l="1" r="321" b="64548"/>
          <a:stretch/>
        </p:blipFill>
        <p:spPr>
          <a:xfrm>
            <a:off x="871755" y="1156978"/>
            <a:ext cx="10444299" cy="5013551"/>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del zoom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83217" y="6124077"/>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Lentigo (99.2%)                     Intraepithelial carcinoma (96.9%)</a:t>
            </a:r>
          </a:p>
        </p:txBody>
      </p:sp>
    </p:spTree>
    <p:extLst>
      <p:ext uri="{BB962C8B-B14F-4D97-AF65-F5344CB8AC3E}">
        <p14:creationId xmlns:p14="http://schemas.microsoft.com/office/powerpoint/2010/main" val="2980496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p:nvPr/>
        </p:nvPicPr>
        <p:blipFill rotWithShape="1">
          <a:blip r:embed="rId2" cstate="print"/>
          <a:srcRect t="35208" b="32518"/>
          <a:stretch/>
        </p:blipFill>
        <p:spPr>
          <a:xfrm>
            <a:off x="586758" y="825445"/>
            <a:ext cx="10913705" cy="5466279"/>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del </a:t>
            </a:r>
            <a:r>
              <a:rPr lang="en-US" sz="3200" b="1" dirty="0" err="1">
                <a:latin typeface="Gill Sans MT" panose="020B0502020104020203" pitchFamily="34" charset="77"/>
              </a:rPr>
              <a:t>brillo</a:t>
            </a:r>
            <a:r>
              <a:rPr lang="en-US" sz="3200" b="1" dirty="0">
                <a:latin typeface="Gill Sans MT" panose="020B0502020104020203" pitchFamily="34" charset="77"/>
              </a:rPr>
              <a:t>/</a:t>
            </a:r>
            <a:r>
              <a:rPr lang="en-US" sz="3200" b="1" dirty="0" err="1">
                <a:latin typeface="Gill Sans MT" panose="020B0502020104020203" pitchFamily="34" charset="77"/>
              </a:rPr>
              <a:t>contraste</a:t>
            </a:r>
            <a:r>
              <a:rPr lang="en-US" sz="3200" b="1" dirty="0">
                <a:latin typeface="Gill Sans MT" panose="020B0502020104020203" pitchFamily="34" charset="77"/>
              </a:rPr>
              <a:t>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06251" y="6220297"/>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Melanoma (99%)                                   Hemangioma (98%)</a:t>
            </a:r>
          </a:p>
        </p:txBody>
      </p:sp>
    </p:spTree>
    <p:extLst>
      <p:ext uri="{BB962C8B-B14F-4D97-AF65-F5344CB8AC3E}">
        <p14:creationId xmlns:p14="http://schemas.microsoft.com/office/powerpoint/2010/main" val="78002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a:picLocks noChangeAspect="1"/>
          </p:cNvPicPr>
          <p:nvPr/>
        </p:nvPicPr>
        <p:blipFill rotWithShape="1">
          <a:blip r:embed="rId2" cstate="print"/>
          <a:srcRect t="67726"/>
          <a:stretch/>
        </p:blipFill>
        <p:spPr>
          <a:xfrm>
            <a:off x="222892" y="1072011"/>
            <a:ext cx="11734800" cy="4906260"/>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 la </a:t>
            </a:r>
            <a:r>
              <a:rPr lang="en-US" sz="3200" b="1" dirty="0" err="1">
                <a:latin typeface="Gill Sans MT" panose="020B0502020104020203" pitchFamily="34" charset="77"/>
              </a:rPr>
              <a:t>rotación</a:t>
            </a:r>
            <a:r>
              <a:rPr lang="en-US" sz="3200" b="1" dirty="0">
                <a:latin typeface="Gill Sans MT" panose="020B0502020104020203" pitchFamily="34" charset="77"/>
              </a:rPr>
              <a:t>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83217" y="6047101"/>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Lentigo (74%)                                         Melanoma (40.5%)</a:t>
            </a:r>
          </a:p>
        </p:txBody>
      </p:sp>
    </p:spTree>
    <p:extLst>
      <p:ext uri="{BB962C8B-B14F-4D97-AF65-F5344CB8AC3E}">
        <p14:creationId xmlns:p14="http://schemas.microsoft.com/office/powerpoint/2010/main" val="416362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104780" y="0"/>
            <a:ext cx="2533650" cy="6858000"/>
          </a:xfrm>
          <a:prstGeom prst="rect">
            <a:avLst/>
          </a:prstGeom>
        </p:spPr>
      </p:pic>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rgbClr val="00B050"/>
              </a:solidFill>
              <a:latin typeface="Gill Sans MT" panose="020B0502020104020203" pitchFamily="34" charset="77"/>
            </a:endParaRPr>
          </a:p>
        </p:txBody>
      </p:sp>
      <p:sp>
        <p:nvSpPr>
          <p:cNvPr id="8" name="TextBox 7">
            <a:extLst>
              <a:ext uri="{FF2B5EF4-FFF2-40B4-BE49-F238E27FC236}">
                <a16:creationId xmlns:a16="http://schemas.microsoft.com/office/drawing/2014/main" id="{3EB307EE-A589-C137-8777-F63885A5DEA9}"/>
              </a:ext>
            </a:extLst>
          </p:cNvPr>
          <p:cNvSpPr txBox="1"/>
          <p:nvPr/>
        </p:nvSpPr>
        <p:spPr>
          <a:xfrm>
            <a:off x="2417936" y="0"/>
            <a:ext cx="3171061" cy="830997"/>
          </a:xfrm>
          <a:prstGeom prst="rect">
            <a:avLst/>
          </a:prstGeom>
          <a:noFill/>
        </p:spPr>
        <p:txBody>
          <a:bodyPr wrap="none" rtlCol="0">
            <a:spAutoFit/>
          </a:bodyPr>
          <a:lstStyle/>
          <a:p>
            <a:pPr algn="ctr"/>
            <a:r>
              <a:rPr lang="es-ES_tradnl" sz="4800" dirty="0">
                <a:solidFill>
                  <a:srgbClr val="00B050"/>
                </a:solidFill>
                <a:latin typeface="Gill Sans MT" panose="020B0502020104020203" pitchFamily="34" charset="77"/>
              </a:rPr>
              <a:t>Lo bueno…</a:t>
            </a:r>
          </a:p>
        </p:txBody>
      </p:sp>
      <p:sp>
        <p:nvSpPr>
          <p:cNvPr id="9" name="TextBox 8">
            <a:extLst>
              <a:ext uri="{FF2B5EF4-FFF2-40B4-BE49-F238E27FC236}">
                <a16:creationId xmlns:a16="http://schemas.microsoft.com/office/drawing/2014/main" id="{525F34A2-E53C-D966-73B0-B041E6558452}"/>
              </a:ext>
            </a:extLst>
          </p:cNvPr>
          <p:cNvSpPr txBox="1"/>
          <p:nvPr/>
        </p:nvSpPr>
        <p:spPr>
          <a:xfrm>
            <a:off x="3464719" y="3235739"/>
            <a:ext cx="8151018" cy="707886"/>
          </a:xfrm>
          <a:prstGeom prst="rect">
            <a:avLst/>
          </a:prstGeom>
          <a:noFill/>
        </p:spPr>
        <p:txBody>
          <a:bodyPr wrap="square">
            <a:spAutoFit/>
          </a:bodyPr>
          <a:lstStyle/>
          <a:p>
            <a:pPr algn="ctr"/>
            <a:r>
              <a:rPr lang="es-ES_tradnl" sz="4000" dirty="0">
                <a:solidFill>
                  <a:schemeClr val="accent2"/>
                </a:solidFill>
                <a:latin typeface="Gill Sans MT" panose="020B0502020104020203" pitchFamily="34" charset="77"/>
              </a:rPr>
              <a:t>…es una gran oportunidad</a:t>
            </a:r>
          </a:p>
        </p:txBody>
      </p:sp>
    </p:spTree>
    <p:extLst>
      <p:ext uri="{BB962C8B-B14F-4D97-AF65-F5344CB8AC3E}">
        <p14:creationId xmlns:p14="http://schemas.microsoft.com/office/powerpoint/2010/main" val="3970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2172766"/>
            <a:ext cx="5100638" cy="1815882"/>
          </a:xfrm>
          <a:prstGeom prst="rect">
            <a:avLst/>
          </a:prstGeom>
          <a:noFill/>
        </p:spPr>
        <p:txBody>
          <a:bodyPr wrap="square" rtlCol="0">
            <a:spAutoFit/>
          </a:bodyPr>
          <a:lstStyle/>
          <a:p>
            <a:r>
              <a:rPr lang="es-ES_tradnl" sz="2800" dirty="0">
                <a:latin typeface="Gill Sans MT" panose="020B0502020104020203" pitchFamily="34" charset="77"/>
              </a:rPr>
              <a:t>Faltan modelos explicables que puedan mostrar el significado semántico de los diagnósticos basados en inteligencia artificial.</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pic>
        <p:nvPicPr>
          <p:cNvPr id="19" name="Picture 18">
            <a:extLst>
              <a:ext uri="{FF2B5EF4-FFF2-40B4-BE49-F238E27FC236}">
                <a16:creationId xmlns:a16="http://schemas.microsoft.com/office/drawing/2014/main" id="{EF1F8FEE-E616-7941-97C5-AFDA15F264F1}"/>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BB8BF258-C155-DE4F-B9DC-08B1E5B07F5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5BACDBF1-5627-FF46-BDE6-4D9DEEC8B13B}"/>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8DB18BDC-7589-1E4D-8F3C-537D29BD6919}"/>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4C7603E8-340D-F3DC-8684-2289032B037C}"/>
              </a:ext>
            </a:extLst>
          </p:cNvPr>
          <p:cNvSpPr txBox="1"/>
          <p:nvPr/>
        </p:nvSpPr>
        <p:spPr>
          <a:xfrm>
            <a:off x="678632" y="508439"/>
            <a:ext cx="555709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hay buenas explicaciones</a:t>
            </a:r>
          </a:p>
        </p:txBody>
      </p:sp>
    </p:spTree>
    <p:extLst>
      <p:ext uri="{BB962C8B-B14F-4D97-AF65-F5344CB8AC3E}">
        <p14:creationId xmlns:p14="http://schemas.microsoft.com/office/powerpoint/2010/main" val="2846710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BB476-75DF-0D0D-ED29-A871D121E0C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3FAEFCE-4E45-A6A2-D5CE-D39902EBA0D6}"/>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Rounded Rectangle 5">
            <a:extLst>
              <a:ext uri="{FF2B5EF4-FFF2-40B4-BE49-F238E27FC236}">
                <a16:creationId xmlns:a16="http://schemas.microsoft.com/office/drawing/2014/main" id="{5A707B84-255F-F872-8F42-FB5229595FC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err="1">
                <a:latin typeface="Gill Sans MT" panose="020B0502020104020203" pitchFamily="34" charset="77"/>
              </a:rPr>
              <a:t>Clasificador</a:t>
            </a:r>
            <a:endParaRPr lang="en-CL" sz="3600" dirty="0">
              <a:latin typeface="Gill Sans MT" panose="020B0502020104020203" pitchFamily="34" charset="77"/>
            </a:endParaRPr>
          </a:p>
        </p:txBody>
      </p:sp>
      <p:sp>
        <p:nvSpPr>
          <p:cNvPr id="7" name="Down Arrow 6">
            <a:extLst>
              <a:ext uri="{FF2B5EF4-FFF2-40B4-BE49-F238E27FC236}">
                <a16:creationId xmlns:a16="http://schemas.microsoft.com/office/drawing/2014/main" id="{D24F3278-355C-2BD6-4353-3F4822A9B7B9}"/>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9530BE00-51C3-B20A-26C3-3BF14A6E1AB9}"/>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7BBEA48E-0D37-BAD5-D23B-C96B7B6892CC}"/>
              </a:ext>
            </a:extLst>
          </p:cNvPr>
          <p:cNvSpPr txBox="1"/>
          <p:nvPr/>
        </p:nvSpPr>
        <p:spPr>
          <a:xfrm>
            <a:off x="8757696" y="5415110"/>
            <a:ext cx="1292405" cy="523220"/>
          </a:xfrm>
          <a:prstGeom prst="rect">
            <a:avLst/>
          </a:prstGeom>
          <a:noFill/>
        </p:spPr>
        <p:txBody>
          <a:bodyPr wrap="none" rtlCol="0">
            <a:spAutoFit/>
          </a:bodyPr>
          <a:lstStyle/>
          <a:p>
            <a:r>
              <a:rPr lang="en-CL" sz="2800">
                <a:latin typeface="Gill Sans MT" panose="020B0502020104020203" pitchFamily="34" charset="77"/>
              </a:rPr>
              <a:t>‘</a:t>
            </a:r>
            <a:r>
              <a:rPr lang="en-AU" sz="2800" dirty="0" err="1">
                <a:latin typeface="Gill Sans MT" panose="020B0502020104020203" pitchFamily="34" charset="77"/>
              </a:rPr>
              <a:t>Tuerca</a:t>
            </a:r>
            <a:r>
              <a:rPr lang="en-AU" sz="2800" dirty="0">
                <a:latin typeface="Gill Sans MT" panose="020B0502020104020203" pitchFamily="34" charset="77"/>
              </a:rPr>
              <a:t>’</a:t>
            </a:r>
            <a:endParaRPr lang="en-CL" sz="2800" dirty="0">
              <a:latin typeface="Gill Sans MT" panose="020B0502020104020203" pitchFamily="34" charset="77"/>
            </a:endParaRPr>
          </a:p>
        </p:txBody>
      </p:sp>
      <p:pic>
        <p:nvPicPr>
          <p:cNvPr id="19" name="Picture 18">
            <a:extLst>
              <a:ext uri="{FF2B5EF4-FFF2-40B4-BE49-F238E27FC236}">
                <a16:creationId xmlns:a16="http://schemas.microsoft.com/office/drawing/2014/main" id="{13379F4F-1DAE-55ED-9A90-BA224202D763}"/>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7567DE8A-EFCD-AB13-5FFE-78E976F360F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CC0E31A4-3A6D-8FEB-C476-652144672DAF}"/>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1FCDABD6-4320-2D1F-B93D-F157113719CE}"/>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1BAA5AE5-B9C3-7BC2-6558-A592512DF2D6}"/>
              </a:ext>
            </a:extLst>
          </p:cNvPr>
          <p:cNvSpPr txBox="1"/>
          <p:nvPr/>
        </p:nvSpPr>
        <p:spPr>
          <a:xfrm>
            <a:off x="678632" y="508439"/>
            <a:ext cx="437972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Una buena explicación</a:t>
            </a:r>
          </a:p>
        </p:txBody>
      </p:sp>
      <p:pic>
        <p:nvPicPr>
          <p:cNvPr id="3" name="Picture 2">
            <a:extLst>
              <a:ext uri="{FF2B5EF4-FFF2-40B4-BE49-F238E27FC236}">
                <a16:creationId xmlns:a16="http://schemas.microsoft.com/office/drawing/2014/main" id="{93B9F24F-CA88-F5A9-C063-7A3A7AE04BB0}"/>
              </a:ext>
            </a:extLst>
          </p:cNvPr>
          <p:cNvPicPr>
            <a:picLocks noChangeAspect="1"/>
          </p:cNvPicPr>
          <p:nvPr/>
        </p:nvPicPr>
        <p:blipFill>
          <a:blip r:embed="rId7"/>
          <a:stretch>
            <a:fillRect/>
          </a:stretch>
        </p:blipFill>
        <p:spPr>
          <a:xfrm>
            <a:off x="8683134" y="755068"/>
            <a:ext cx="1445986" cy="1382426"/>
          </a:xfrm>
          <a:prstGeom prst="rect">
            <a:avLst/>
          </a:prstGeom>
        </p:spPr>
      </p:pic>
      <p:sp>
        <p:nvSpPr>
          <p:cNvPr id="5" name="TextBox 4">
            <a:extLst>
              <a:ext uri="{FF2B5EF4-FFF2-40B4-BE49-F238E27FC236}">
                <a16:creationId xmlns:a16="http://schemas.microsoft.com/office/drawing/2014/main" id="{1EDB8367-32F2-75BD-7B48-FE7AF47E8085}"/>
              </a:ext>
            </a:extLst>
          </p:cNvPr>
          <p:cNvSpPr txBox="1"/>
          <p:nvPr/>
        </p:nvSpPr>
        <p:spPr>
          <a:xfrm>
            <a:off x="678632" y="2811395"/>
            <a:ext cx="5100638" cy="1384995"/>
          </a:xfrm>
          <a:prstGeom prst="rect">
            <a:avLst/>
          </a:prstGeom>
          <a:noFill/>
        </p:spPr>
        <p:txBody>
          <a:bodyPr wrap="square" rtlCol="0">
            <a:spAutoFit/>
          </a:bodyPr>
          <a:lstStyle/>
          <a:p>
            <a:r>
              <a:rPr lang="es-ES_tradnl" sz="2800" dirty="0">
                <a:latin typeface="Gill Sans MT" panose="020B0502020104020203" pitchFamily="34" charset="77"/>
              </a:rPr>
              <a:t>Esto es una tuerca porque tiene un agujero, es simétrico, tiene forma hexagonal, etc.</a:t>
            </a:r>
          </a:p>
        </p:txBody>
      </p:sp>
    </p:spTree>
    <p:extLst>
      <p:ext uri="{BB962C8B-B14F-4D97-AF65-F5344CB8AC3E}">
        <p14:creationId xmlns:p14="http://schemas.microsoft.com/office/powerpoint/2010/main" val="406406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11F097-A6CB-0E28-D281-B9C997314B27}"/>
              </a:ext>
            </a:extLst>
          </p:cNvPr>
          <p:cNvSpPr txBox="1"/>
          <p:nvPr/>
        </p:nvSpPr>
        <p:spPr>
          <a:xfrm>
            <a:off x="4144953" y="3105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3834997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rcRect b="28718"/>
          <a:stretch/>
        </p:blipFill>
        <p:spPr>
          <a:xfrm>
            <a:off x="548640" y="-363050"/>
            <a:ext cx="11358596" cy="4267394"/>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DEDDE63C-7A73-2595-7A68-720B2C0BE9B3}"/>
              </a:ext>
            </a:extLst>
          </p:cNvPr>
          <p:cNvSpPr/>
          <p:nvPr/>
        </p:nvSpPr>
        <p:spPr>
          <a:xfrm>
            <a:off x="5399314" y="2772228"/>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1E11CB37-0A1E-7326-D11C-6128B6FB6BB1}"/>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649283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17A3-559D-839C-B0F9-A86A3FBC05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267609-5471-8EE3-BCD2-4D8E98D898E6}"/>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F7EDA7EC-C837-E31C-076D-7A59C701A2D3}"/>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3" name="Oval 2">
            <a:extLst>
              <a:ext uri="{FF2B5EF4-FFF2-40B4-BE49-F238E27FC236}">
                <a16:creationId xmlns:a16="http://schemas.microsoft.com/office/drawing/2014/main" id="{A6437D2F-BB5C-E73F-0540-455F3763BE2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05CF9776-B745-B1D7-759B-BA9F644C6FB2}"/>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9E032364-4156-B95E-8A07-6881B08538B4}"/>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5E6642F-6EDB-CD3B-8468-D8C721DD25CB}"/>
              </a:ext>
            </a:extLst>
          </p:cNvPr>
          <p:cNvSpPr/>
          <p:nvPr/>
        </p:nvSpPr>
        <p:spPr>
          <a:xfrm>
            <a:off x="6231861" y="3802744"/>
            <a:ext cx="5984789" cy="18985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D8B73267-5F38-933D-23D3-37B527F1695A}"/>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2556991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DF5C-6243-F433-9B69-CC3CCC01CE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21A19C-8E8D-0A0B-DC4F-E9C160844868}"/>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B476E0B9-8994-0724-7639-72B75C48D285}"/>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3EEAEF8F-074A-4D34-8551-E0FB41B5B664}"/>
              </a:ext>
            </a:extLst>
          </p:cNvPr>
          <p:cNvSpPr/>
          <p:nvPr/>
        </p:nvSpPr>
        <p:spPr>
          <a:xfrm>
            <a:off x="5399314" y="4412340"/>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86422313-8CA8-1775-3A48-FF8E3311A9E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856D8378-A2CA-D74A-7CF9-62ECB92E91A3}"/>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B25F689F-AC2C-14EA-9DCF-FE03F33EDCA6}"/>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0CB321-09DF-9A26-0D0D-E828EE1321FC}"/>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4149602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0EA1-92CB-CCC3-4C0A-768834828612}"/>
              </a:ext>
            </a:extLst>
          </p:cNvPr>
          <p:cNvSpPr>
            <a:spLocks noGrp="1"/>
          </p:cNvSpPr>
          <p:nvPr>
            <p:ph type="title"/>
          </p:nvPr>
        </p:nvSpPr>
        <p:spPr/>
        <p:txBody>
          <a:bodyPr/>
          <a:lstStyle/>
          <a:p>
            <a:endParaRPr lang="en-CL"/>
          </a:p>
        </p:txBody>
      </p:sp>
      <p:sp>
        <p:nvSpPr>
          <p:cNvPr id="3" name="Content Placeholder 2">
            <a:extLst>
              <a:ext uri="{FF2B5EF4-FFF2-40B4-BE49-F238E27FC236}">
                <a16:creationId xmlns:a16="http://schemas.microsoft.com/office/drawing/2014/main" id="{1F00D194-FDAE-C676-20D2-740DF9AC4B84}"/>
              </a:ext>
            </a:extLst>
          </p:cNvPr>
          <p:cNvSpPr>
            <a:spLocks noGrp="1"/>
          </p:cNvSpPr>
          <p:nvPr>
            <p:ph idx="1"/>
          </p:nvPr>
        </p:nvSpPr>
        <p:spPr/>
        <p:txBody>
          <a:bodyPr/>
          <a:lstStyle/>
          <a:p>
            <a:endParaRPr lang="en-CL"/>
          </a:p>
        </p:txBody>
      </p:sp>
    </p:spTree>
    <p:extLst>
      <p:ext uri="{BB962C8B-B14F-4D97-AF65-F5344CB8AC3E}">
        <p14:creationId xmlns:p14="http://schemas.microsoft.com/office/powerpoint/2010/main" val="252225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26" name="Picture 2" descr="Our commitment to Latin America's digital future">
            <a:extLst>
              <a:ext uri="{FF2B5EF4-FFF2-40B4-BE49-F238E27FC236}">
                <a16:creationId xmlns:a16="http://schemas.microsoft.com/office/drawing/2014/main" id="{58F173F7-C936-FFD0-1CF0-05B69695F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75" y="1477967"/>
            <a:ext cx="12192000" cy="5072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5672052" cy="3539430"/>
          </a:xfrm>
          <a:prstGeom prst="rect">
            <a:avLst/>
          </a:prstGeom>
          <a:solidFill>
            <a:schemeClr val="bg1">
              <a:alpha val="71581"/>
            </a:schemeClr>
          </a:solidFill>
        </p:spPr>
        <p:txBody>
          <a:bodyPr wrap="square" rtlCol="0">
            <a:spAutoFit/>
          </a:bodyPr>
          <a:lstStyle/>
          <a:p>
            <a:r>
              <a:rPr lang="es-ES_tradnl" sz="2800">
                <a:latin typeface="Gill Sans MT" panose="020B0502020104020203" pitchFamily="34" charset="77"/>
              </a:rPr>
              <a:t>Los datos de entrenamiento y prueba no son suficientes. </a:t>
            </a:r>
          </a:p>
          <a:p>
            <a:endParaRPr lang="es-ES_tradnl" sz="2800">
              <a:latin typeface="Gill Sans MT" panose="020B0502020104020203" pitchFamily="34" charset="77"/>
            </a:endParaRPr>
          </a:p>
          <a:p>
            <a:r>
              <a:rPr lang="es-ES_tradnl" sz="2800">
                <a:latin typeface="Gill Sans MT" panose="020B0502020104020203" pitchFamily="34" charset="77"/>
              </a:rPr>
              <a:t>Necesitamos grandes conjuntos de datos (con diagnósticos reales) con clases equilibradas, que representen plenamente a todos los grupos demográficos.</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3893896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F135-5EA1-5139-2481-07F5A72B507C}"/>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8F95D53D-BD13-4AB5-BC6D-7D1D5F8E4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59" y="1431265"/>
            <a:ext cx="9980159" cy="5142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2C8CD6-853F-98E6-3FCB-D8EF300D803B}"/>
              </a:ext>
            </a:extLst>
          </p:cNvPr>
          <p:cNvSpPr txBox="1"/>
          <p:nvPr/>
        </p:nvSpPr>
        <p:spPr>
          <a:xfrm>
            <a:off x="9328317" y="2209982"/>
            <a:ext cx="2050883" cy="923330"/>
          </a:xfrm>
          <a:prstGeom prst="rect">
            <a:avLst/>
          </a:prstGeom>
          <a:noFill/>
        </p:spPr>
        <p:txBody>
          <a:bodyPr wrap="squar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 </a:t>
            </a:r>
          </a:p>
          <a:p>
            <a:pPr algn="ctr"/>
            <a:r>
              <a:rPr lang="es-ES_tradnl" i="1" dirty="0">
                <a:latin typeface="Gill Sans MT" panose="020B0502020104020203" pitchFamily="34" charset="77"/>
              </a:rPr>
              <a:t>Estados Unidos</a:t>
            </a:r>
            <a:endParaRPr lang="es-ES_tradnl" i="1" dirty="0">
              <a:solidFill>
                <a:schemeClr val="bg1">
                  <a:lumMod val="50000"/>
                </a:schemeClr>
              </a:solidFill>
              <a:latin typeface="Gill Sans MT" panose="020B0502020104020203" pitchFamily="34" charset="77"/>
            </a:endParaRPr>
          </a:p>
        </p:txBody>
      </p:sp>
      <p:pic>
        <p:nvPicPr>
          <p:cNvPr id="8" name="Picture 7">
            <a:extLst>
              <a:ext uri="{FF2B5EF4-FFF2-40B4-BE49-F238E27FC236}">
                <a16:creationId xmlns:a16="http://schemas.microsoft.com/office/drawing/2014/main" id="{F99974FB-4CD0-47C7-FD0D-40C17D487AA6}"/>
              </a:ext>
            </a:extLst>
          </p:cNvPr>
          <p:cNvPicPr>
            <a:picLocks noChangeAspect="1"/>
          </p:cNvPicPr>
          <p:nvPr/>
        </p:nvPicPr>
        <p:blipFill>
          <a:blip r:embed="rId4"/>
          <a:srcRect/>
          <a:stretch/>
        </p:blipFill>
        <p:spPr>
          <a:xfrm>
            <a:off x="10235383" y="4466712"/>
            <a:ext cx="625747" cy="646331"/>
          </a:xfrm>
          <a:prstGeom prst="rect">
            <a:avLst/>
          </a:prstGeom>
        </p:spPr>
      </p:pic>
      <p:sp>
        <p:nvSpPr>
          <p:cNvPr id="2" name="TextBox 1">
            <a:extLst>
              <a:ext uri="{FF2B5EF4-FFF2-40B4-BE49-F238E27FC236}">
                <a16:creationId xmlns:a16="http://schemas.microsoft.com/office/drawing/2014/main" id="{C26980EA-41AE-1FDA-BA23-2AD7C120D6EA}"/>
              </a:ext>
            </a:extLst>
          </p:cNvPr>
          <p:cNvSpPr txBox="1"/>
          <p:nvPr/>
        </p:nvSpPr>
        <p:spPr>
          <a:xfrm>
            <a:off x="0" y="4651378"/>
            <a:ext cx="2050883" cy="923330"/>
          </a:xfrm>
          <a:prstGeom prst="rect">
            <a:avLst/>
          </a:prstGeom>
          <a:noFill/>
        </p:spPr>
        <p:txBody>
          <a:bodyPr wrap="square" rtlCol="0">
            <a:spAutoFit/>
          </a:bodyPr>
          <a:lstStyle/>
          <a:p>
            <a:pPr algn="ctr"/>
            <a:r>
              <a:rPr lang="es-ES_tradnl" i="1" dirty="0">
                <a:solidFill>
                  <a:srgbClr val="0070C0"/>
                </a:solidFill>
                <a:latin typeface="Gill Sans MT" panose="020B0502020104020203" pitchFamily="34" charset="77"/>
              </a:rPr>
              <a:t>Probado con</a:t>
            </a:r>
          </a:p>
          <a:p>
            <a:pPr algn="ctr"/>
            <a:r>
              <a:rPr lang="es-ES_tradnl" i="1" dirty="0">
                <a:solidFill>
                  <a:srgbClr val="0070C0"/>
                </a:solidFill>
                <a:latin typeface="Gill Sans MT" panose="020B0502020104020203" pitchFamily="34" charset="77"/>
              </a:rPr>
              <a:t>imágenes</a:t>
            </a:r>
          </a:p>
          <a:p>
            <a:pPr algn="ctr"/>
            <a:r>
              <a:rPr lang="es-ES_tradnl" i="1" dirty="0">
                <a:solidFill>
                  <a:srgbClr val="0070C0"/>
                </a:solidFill>
                <a:latin typeface="Gill Sans MT" panose="020B0502020104020203" pitchFamily="34" charset="77"/>
              </a:rPr>
              <a:t>chilenas</a:t>
            </a:r>
          </a:p>
        </p:txBody>
      </p:sp>
      <p:sp>
        <p:nvSpPr>
          <p:cNvPr id="4" name="TextBox 3">
            <a:extLst>
              <a:ext uri="{FF2B5EF4-FFF2-40B4-BE49-F238E27FC236}">
                <a16:creationId xmlns:a16="http://schemas.microsoft.com/office/drawing/2014/main" id="{29A212E8-479A-2F58-38DA-93DB5A96E0D7}"/>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84032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57F6A30E-2408-4E37-DB6D-362F7B7E6090}"/>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FDA00412-E5AE-A881-100F-321EA2FC965A}"/>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AD34C555-A3C7-5C51-1FC4-13152597F8ED}"/>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FAA61B8C-7F89-5748-7C69-D4625E510A31}"/>
              </a:ext>
            </a:extLst>
          </p:cNvPr>
          <p:cNvPicPr>
            <a:picLocks noChangeAspect="1"/>
          </p:cNvPicPr>
          <p:nvPr/>
        </p:nvPicPr>
        <p:blipFill>
          <a:blip r:embed="rId3">
            <a:alphaModFix/>
          </a:blip>
          <a:stretch>
            <a:fillRect/>
          </a:stretch>
        </p:blipFill>
        <p:spPr>
          <a:xfrm>
            <a:off x="679818" y="3530681"/>
            <a:ext cx="5713062" cy="1115568"/>
          </a:xfrm>
          <a:prstGeom prst="rect">
            <a:avLst/>
          </a:prstGeom>
        </p:spPr>
      </p:pic>
    </p:spTree>
    <p:extLst>
      <p:ext uri="{BB962C8B-B14F-4D97-AF65-F5344CB8AC3E}">
        <p14:creationId xmlns:p14="http://schemas.microsoft.com/office/powerpoint/2010/main" val="3732524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644439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Mejoras en el diagnóstico médico</a:t>
            </a:r>
          </a:p>
        </p:txBody>
      </p:sp>
      <p:pic>
        <p:nvPicPr>
          <p:cNvPr id="2050" name="Picture 2" descr="Machine Learning's Potential to Improve Medical Diagnosis | U.S. GAO">
            <a:extLst>
              <a:ext uri="{FF2B5EF4-FFF2-40B4-BE49-F238E27FC236}">
                <a16:creationId xmlns:a16="http://schemas.microsoft.com/office/drawing/2014/main" id="{C606FFE5-F820-A207-91FE-93A15008C9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4"/>
          <a:stretch/>
        </p:blipFill>
        <p:spPr bwMode="auto">
          <a:xfrm>
            <a:off x="966457" y="925512"/>
            <a:ext cx="10259086" cy="531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38936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www.gao.gov</a:t>
            </a:r>
            <a:r>
              <a:rPr lang="es-ES_tradnl" sz="1200" dirty="0">
                <a:solidFill>
                  <a:schemeClr val="bg1">
                    <a:lumMod val="50000"/>
                  </a:schemeClr>
                </a:solidFill>
              </a:rPr>
              <a:t>/blog/machine-</a:t>
            </a:r>
            <a:r>
              <a:rPr lang="es-ES_tradnl" sz="1200" dirty="0" err="1">
                <a:solidFill>
                  <a:schemeClr val="bg1">
                    <a:lumMod val="50000"/>
                  </a:schemeClr>
                </a:solidFill>
              </a:rPr>
              <a:t>learnings</a:t>
            </a:r>
            <a:r>
              <a:rPr lang="es-ES_tradnl" sz="1200" dirty="0">
                <a:solidFill>
                  <a:schemeClr val="bg1">
                    <a:lumMod val="50000"/>
                  </a:schemeClr>
                </a:solidFill>
              </a:rPr>
              <a:t>-</a:t>
            </a:r>
            <a:r>
              <a:rPr lang="es-ES_tradnl" sz="1200" dirty="0" err="1">
                <a:solidFill>
                  <a:schemeClr val="bg1">
                    <a:lumMod val="50000"/>
                  </a:schemeClr>
                </a:solidFill>
              </a:rPr>
              <a:t>potential</a:t>
            </a:r>
            <a:r>
              <a:rPr lang="es-ES_tradnl" sz="1200" dirty="0">
                <a:solidFill>
                  <a:schemeClr val="bg1">
                    <a:lumMod val="50000"/>
                  </a:schemeClr>
                </a:solidFill>
              </a:rPr>
              <a:t>-</a:t>
            </a:r>
            <a:r>
              <a:rPr lang="es-ES_tradnl" sz="1200" dirty="0" err="1">
                <a:solidFill>
                  <a:schemeClr val="bg1">
                    <a:lumMod val="50000"/>
                  </a:schemeClr>
                </a:solidFill>
              </a:rPr>
              <a:t>improve</a:t>
            </a:r>
            <a:r>
              <a:rPr lang="es-ES_tradnl" sz="1200" dirty="0">
                <a:solidFill>
                  <a:schemeClr val="bg1">
                    <a:lumMod val="50000"/>
                  </a:schemeClr>
                </a:solidFill>
              </a:rPr>
              <a:t>-medical-diagnosis</a:t>
            </a:r>
          </a:p>
        </p:txBody>
      </p:sp>
    </p:spTree>
    <p:extLst>
      <p:ext uri="{BB962C8B-B14F-4D97-AF65-F5344CB8AC3E}">
        <p14:creationId xmlns:p14="http://schemas.microsoft.com/office/powerpoint/2010/main" val="3728348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6B52-7E72-AD4B-FF6B-D9E44B7E81C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09453ED-50E0-0585-3E94-F5859B57FC5D}"/>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49544FF0-9E77-9C11-01ED-42A550BFDEDE}"/>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4B653F76-6145-1C71-0B77-FB521FF52541}"/>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49D0A704-4554-CD90-23C7-56D8102E9C6E}"/>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D4575078-4F58-1213-D0E5-9A0433238DE5}"/>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F662376F-5B8F-8A45-2964-D0321C0B1221}"/>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63497ADA-8E95-F1F7-33F9-6B55C7E93E76}"/>
              </a:ext>
            </a:extLst>
          </p:cNvPr>
          <p:cNvPicPr>
            <a:picLocks noChangeAspect="1"/>
          </p:cNvPicPr>
          <p:nvPr/>
        </p:nvPicPr>
        <p:blipFill>
          <a:blip r:embed="rId3">
            <a:alphaModFix/>
            <a:duotone>
              <a:prstClr val="black"/>
              <a:schemeClr val="accent2">
                <a:tint val="45000"/>
                <a:satMod val="400000"/>
              </a:schemeClr>
            </a:duotone>
          </a:blip>
          <a:stretch>
            <a:fillRect/>
          </a:stretch>
        </p:blipFill>
        <p:spPr>
          <a:xfrm>
            <a:off x="679818" y="2447831"/>
            <a:ext cx="11258570" cy="2198418"/>
          </a:xfrm>
          <a:prstGeom prst="rect">
            <a:avLst/>
          </a:prstGeom>
        </p:spPr>
      </p:pic>
    </p:spTree>
    <p:extLst>
      <p:ext uri="{BB962C8B-B14F-4D97-AF65-F5344CB8AC3E}">
        <p14:creationId xmlns:p14="http://schemas.microsoft.com/office/powerpoint/2010/main" val="1344177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78EB-197C-D7C4-0DA5-06956F54E1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3E2874-4F56-F2D1-47E3-1571BC5737BE}"/>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pic>
        <p:nvPicPr>
          <p:cNvPr id="5" name="Picture 4">
            <a:extLst>
              <a:ext uri="{FF2B5EF4-FFF2-40B4-BE49-F238E27FC236}">
                <a16:creationId xmlns:a16="http://schemas.microsoft.com/office/drawing/2014/main" id="{0A81FD65-B0FE-3EF6-6F49-014AAF70A9E4}"/>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515577FC-3F6F-A375-DE29-B4E50BB75F2F}"/>
              </a:ext>
            </a:extLst>
          </p:cNvPr>
          <p:cNvPicPr>
            <a:picLocks noChangeAspect="1"/>
          </p:cNvPicPr>
          <p:nvPr/>
        </p:nvPicPr>
        <p:blipFill>
          <a:blip r:embed="rId3"/>
          <a:stretch>
            <a:fillRect/>
          </a:stretch>
        </p:blipFill>
        <p:spPr>
          <a:xfrm>
            <a:off x="4760678" y="4601029"/>
            <a:ext cx="7316768" cy="6858000"/>
          </a:xfrm>
          <a:prstGeom prst="rect">
            <a:avLst/>
          </a:prstGeom>
        </p:spPr>
      </p:pic>
      <p:sp>
        <p:nvSpPr>
          <p:cNvPr id="7" name="Rectangle 6">
            <a:extLst>
              <a:ext uri="{FF2B5EF4-FFF2-40B4-BE49-F238E27FC236}">
                <a16:creationId xmlns:a16="http://schemas.microsoft.com/office/drawing/2014/main" id="{D309C32A-3EC4-2E6F-7CF4-9363A9C9D333}"/>
              </a:ext>
            </a:extLst>
          </p:cNvPr>
          <p:cNvSpPr/>
          <p:nvPr/>
        </p:nvSpPr>
        <p:spPr>
          <a:xfrm>
            <a:off x="4455886" y="6063811"/>
            <a:ext cx="7852228" cy="1425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8CEC91F9-5098-2242-A261-A71E48B52F43}"/>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spTree>
    <p:extLst>
      <p:ext uri="{BB962C8B-B14F-4D97-AF65-F5344CB8AC3E}">
        <p14:creationId xmlns:p14="http://schemas.microsoft.com/office/powerpoint/2010/main" val="382367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398C-0C3C-08FC-C06E-B83E5506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07BC27-4C40-4D89-FB8F-EED52D7D3F57}"/>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sp>
        <p:nvSpPr>
          <p:cNvPr id="3" name="TextBox 2">
            <a:extLst>
              <a:ext uri="{FF2B5EF4-FFF2-40B4-BE49-F238E27FC236}">
                <a16:creationId xmlns:a16="http://schemas.microsoft.com/office/drawing/2014/main" id="{84024E2B-389F-2EB8-9276-D85FA330CC52}"/>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pic>
        <p:nvPicPr>
          <p:cNvPr id="5" name="Picture 4">
            <a:extLst>
              <a:ext uri="{FF2B5EF4-FFF2-40B4-BE49-F238E27FC236}">
                <a16:creationId xmlns:a16="http://schemas.microsoft.com/office/drawing/2014/main" id="{8E2E8CAF-B0CC-0EFE-D21B-FA7149F0E49B}"/>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01CF5D5A-12E7-5CE7-C023-27D62068D470}"/>
              </a:ext>
            </a:extLst>
          </p:cNvPr>
          <p:cNvPicPr>
            <a:picLocks noChangeAspect="1"/>
          </p:cNvPicPr>
          <p:nvPr/>
        </p:nvPicPr>
        <p:blipFill>
          <a:blip r:embed="rId3"/>
          <a:stretch>
            <a:fillRect/>
          </a:stretch>
        </p:blipFill>
        <p:spPr>
          <a:xfrm>
            <a:off x="4760678" y="14513"/>
            <a:ext cx="7316768" cy="6858000"/>
          </a:xfrm>
          <a:prstGeom prst="rect">
            <a:avLst/>
          </a:prstGeom>
        </p:spPr>
      </p:pic>
    </p:spTree>
    <p:extLst>
      <p:ext uri="{BB962C8B-B14F-4D97-AF65-F5344CB8AC3E}">
        <p14:creationId xmlns:p14="http://schemas.microsoft.com/office/powerpoint/2010/main" val="3761269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109006-A4F4-0B4A-24FF-6652A071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3138"/>
            <a:ext cx="8005762" cy="53338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51FB74-F5A4-03DA-5E0F-C408A718AAC4}"/>
              </a:ext>
            </a:extLst>
          </p:cNvPr>
          <p:cNvSpPr txBox="1"/>
          <p:nvPr/>
        </p:nvSpPr>
        <p:spPr>
          <a:xfrm>
            <a:off x="178505" y="794189"/>
            <a:ext cx="2834494" cy="2862322"/>
          </a:xfrm>
          <a:prstGeom prst="rect">
            <a:avLst/>
          </a:prstGeom>
          <a:noFill/>
        </p:spPr>
        <p:txBody>
          <a:bodyPr wrap="none" rtlCol="0">
            <a:spAutoFit/>
          </a:bodyPr>
          <a:lstStyle/>
          <a:p>
            <a:pPr algn="r"/>
            <a:r>
              <a:rPr lang="es-ES_tradnl" sz="3600" dirty="0">
                <a:solidFill>
                  <a:srgbClr val="0070C0"/>
                </a:solidFill>
                <a:latin typeface="Gill Sans MT" panose="020B0502020104020203" pitchFamily="34" charset="77"/>
              </a:rPr>
              <a:t>No sabemos</a:t>
            </a:r>
          </a:p>
          <a:p>
            <a:pPr algn="r"/>
            <a:r>
              <a:rPr lang="es-ES_tradnl" sz="3600" dirty="0">
                <a:solidFill>
                  <a:srgbClr val="0070C0"/>
                </a:solidFill>
                <a:latin typeface="Gill Sans MT" panose="020B0502020104020203" pitchFamily="34" charset="77"/>
              </a:rPr>
              <a:t>cuáles</a:t>
            </a:r>
          </a:p>
          <a:p>
            <a:pPr algn="r"/>
            <a:r>
              <a:rPr lang="es-ES_tradnl" sz="3600" dirty="0">
                <a:solidFill>
                  <a:srgbClr val="0070C0"/>
                </a:solidFill>
                <a:latin typeface="Gill Sans MT" panose="020B0502020104020203" pitchFamily="34" charset="77"/>
              </a:rPr>
              <a:t>serán las</a:t>
            </a:r>
          </a:p>
          <a:p>
            <a:pPr algn="r"/>
            <a:r>
              <a:rPr lang="es-ES_tradnl" sz="3600" dirty="0">
                <a:solidFill>
                  <a:srgbClr val="0070C0"/>
                </a:solidFill>
                <a:latin typeface="Gill Sans MT" panose="020B0502020104020203" pitchFamily="34" charset="77"/>
              </a:rPr>
              <a:t>consecuencias</a:t>
            </a:r>
          </a:p>
          <a:p>
            <a:pPr algn="r"/>
            <a:r>
              <a:rPr lang="es-ES_tradnl" sz="3600" dirty="0">
                <a:solidFill>
                  <a:srgbClr val="0070C0"/>
                </a:solidFill>
                <a:latin typeface="Gill Sans MT" panose="020B0502020104020203" pitchFamily="34" charset="77"/>
              </a:rPr>
              <a:t>de la IA</a:t>
            </a:r>
          </a:p>
        </p:txBody>
      </p:sp>
      <p:sp>
        <p:nvSpPr>
          <p:cNvPr id="3" name="TextBox 2">
            <a:extLst>
              <a:ext uri="{FF2B5EF4-FFF2-40B4-BE49-F238E27FC236}">
                <a16:creationId xmlns:a16="http://schemas.microsoft.com/office/drawing/2014/main" id="{2007A9C1-7216-F38F-E8C3-689AEA7E400A}"/>
              </a:ext>
            </a:extLst>
          </p:cNvPr>
          <p:cNvSpPr txBox="1"/>
          <p:nvPr/>
        </p:nvSpPr>
        <p:spPr>
          <a:xfrm>
            <a:off x="637838" y="6395040"/>
            <a:ext cx="736535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www.newscientist.com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/mg25934500-700-unions-strike-to-save-the-world-from-bad-tv-and-movies/</a:t>
            </a:r>
          </a:p>
        </p:txBody>
      </p:sp>
    </p:spTree>
    <p:extLst>
      <p:ext uri="{BB962C8B-B14F-4D97-AF65-F5344CB8AC3E}">
        <p14:creationId xmlns:p14="http://schemas.microsoft.com/office/powerpoint/2010/main" val="1827782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rgbClr val="FF0000"/>
                </a:solidFill>
                <a:latin typeface="Gill Sans MT" panose="020B0502020104020203" pitchFamily="34" charset="77"/>
              </a:rPr>
              <a:t>Puede haber un mal uso de …</a:t>
            </a:r>
            <a:endParaRPr lang="es-ES_tradnl" sz="4000" dirty="0">
              <a:solidFill>
                <a:schemeClr val="accent2">
                  <a:lumMod val="75000"/>
                </a:schemeClr>
              </a:solidFill>
              <a:latin typeface="Gill Sans MT" panose="020B0502020104020203" pitchFamily="34" charset="77"/>
            </a:endParaRPr>
          </a:p>
        </p:txBody>
      </p:sp>
      <p:pic>
        <p:nvPicPr>
          <p:cNvPr id="4" name="Picture 3">
            <a:extLst>
              <a:ext uri="{FF2B5EF4-FFF2-40B4-BE49-F238E27FC236}">
                <a16:creationId xmlns:a16="http://schemas.microsoft.com/office/drawing/2014/main" id="{1BDEB77F-9CCA-BD37-E1B2-18174A804B1A}"/>
              </a:ext>
            </a:extLst>
          </p:cNvPr>
          <p:cNvPicPr>
            <a:picLocks noChangeAspect="1"/>
          </p:cNvPicPr>
          <p:nvPr/>
        </p:nvPicPr>
        <p:blipFill rotWithShape="1">
          <a:blip r:embed="rId2"/>
          <a:srcRect l="64477" b="1398"/>
          <a:stretch/>
        </p:blipFill>
        <p:spPr>
          <a:xfrm>
            <a:off x="0" y="-714378"/>
            <a:ext cx="2584481" cy="6858000"/>
          </a:xfrm>
          <a:prstGeom prst="rect">
            <a:avLst/>
          </a:prstGeom>
        </p:spPr>
      </p:pic>
      <p:sp>
        <p:nvSpPr>
          <p:cNvPr id="5" name="TextBox 4">
            <a:extLst>
              <a:ext uri="{FF2B5EF4-FFF2-40B4-BE49-F238E27FC236}">
                <a16:creationId xmlns:a16="http://schemas.microsoft.com/office/drawing/2014/main" id="{991C1C50-B8DD-6339-481D-0CCFFEE95C21}"/>
              </a:ext>
            </a:extLst>
          </p:cNvPr>
          <p:cNvSpPr txBox="1"/>
          <p:nvPr/>
        </p:nvSpPr>
        <p:spPr>
          <a:xfrm>
            <a:off x="3464719" y="3310284"/>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chemeClr val="accent2">
                  <a:lumMod val="75000"/>
                </a:schemeClr>
              </a:solidFill>
              <a:latin typeface="Gill Sans MT" panose="020B0502020104020203" pitchFamily="34" charset="77"/>
            </a:endParaRPr>
          </a:p>
        </p:txBody>
      </p:sp>
      <p:sp>
        <p:nvSpPr>
          <p:cNvPr id="3" name="TextBox 2">
            <a:extLst>
              <a:ext uri="{FF2B5EF4-FFF2-40B4-BE49-F238E27FC236}">
                <a16:creationId xmlns:a16="http://schemas.microsoft.com/office/drawing/2014/main" id="{0387B2E7-E748-EF19-E0C0-86D29766C13E}"/>
              </a:ext>
            </a:extLst>
          </p:cNvPr>
          <p:cNvSpPr txBox="1"/>
          <p:nvPr/>
        </p:nvSpPr>
        <p:spPr>
          <a:xfrm>
            <a:off x="2256184" y="142877"/>
            <a:ext cx="1780038" cy="830997"/>
          </a:xfrm>
          <a:prstGeom prst="rect">
            <a:avLst/>
          </a:prstGeom>
          <a:noFill/>
        </p:spPr>
        <p:txBody>
          <a:bodyPr wrap="none" rtlCol="0">
            <a:spAutoFit/>
          </a:bodyPr>
          <a:lstStyle/>
          <a:p>
            <a:pPr algn="ctr"/>
            <a:r>
              <a:rPr lang="es-ES_tradnl" sz="4800" dirty="0">
                <a:solidFill>
                  <a:srgbClr val="FF0000"/>
                </a:solidFill>
                <a:latin typeface="Gill Sans MT" panose="020B0502020104020203" pitchFamily="34" charset="77"/>
              </a:rPr>
              <a:t>Lo feo</a:t>
            </a:r>
          </a:p>
        </p:txBody>
      </p:sp>
    </p:spTree>
    <p:extLst>
      <p:ext uri="{BB962C8B-B14F-4D97-AF65-F5344CB8AC3E}">
        <p14:creationId xmlns:p14="http://schemas.microsoft.com/office/powerpoint/2010/main" val="11369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D92E884-9D8E-2203-96A2-A239338A3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573" y="508439"/>
            <a:ext cx="8759661" cy="5755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Si entrenas los modelos con datos de mala calidad…</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6435031" cy="646331"/>
          </a:xfrm>
          <a:prstGeom prst="rect">
            <a:avLst/>
          </a:prstGeom>
          <a:noFill/>
        </p:spPr>
        <p:txBody>
          <a:bodyPr wrap="none" rtlCol="0">
            <a:spAutoFit/>
          </a:bodyPr>
          <a:lstStyle/>
          <a:p>
            <a:r>
              <a:rPr lang="en-US" sz="3600">
                <a:solidFill>
                  <a:srgbClr val="0070C0"/>
                </a:solidFill>
                <a:latin typeface="Gill Sans MT" panose="020B0502020104020203" pitchFamily="34" charset="77"/>
              </a:rPr>
              <a:t>GIGO: Garbage in = Garbage out</a:t>
            </a:r>
          </a:p>
        </p:txBody>
      </p:sp>
      <p:sp>
        <p:nvSpPr>
          <p:cNvPr id="4" name="TextBox 3">
            <a:extLst>
              <a:ext uri="{FF2B5EF4-FFF2-40B4-BE49-F238E27FC236}">
                <a16:creationId xmlns:a16="http://schemas.microsoft.com/office/drawing/2014/main" id="{FBD794CC-62C5-930E-4EFD-B10F85C84CCF}"/>
              </a:ext>
            </a:extLst>
          </p:cNvPr>
          <p:cNvSpPr txBox="1"/>
          <p:nvPr/>
        </p:nvSpPr>
        <p:spPr>
          <a:xfrm>
            <a:off x="678632" y="4092275"/>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…no esperes resultados de buena calidad </a:t>
            </a:r>
          </a:p>
        </p:txBody>
      </p:sp>
      <p:sp>
        <p:nvSpPr>
          <p:cNvPr id="7" name="TextBox 6">
            <a:extLst>
              <a:ext uri="{FF2B5EF4-FFF2-40B4-BE49-F238E27FC236}">
                <a16:creationId xmlns:a16="http://schemas.microsoft.com/office/drawing/2014/main" id="{BA102D8D-04C0-F932-AF73-BC74FCDAC8CE}"/>
              </a:ext>
            </a:extLst>
          </p:cNvPr>
          <p:cNvSpPr txBox="1"/>
          <p:nvPr/>
        </p:nvSpPr>
        <p:spPr>
          <a:xfrm>
            <a:off x="637838" y="6395040"/>
            <a:ext cx="5703677"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getgareth.github.io</a:t>
            </a:r>
            <a:r>
              <a:rPr lang="es-ES_tradnl" sz="1200" dirty="0">
                <a:solidFill>
                  <a:schemeClr val="bg1">
                    <a:lumMod val="50000"/>
                  </a:schemeClr>
                </a:solidFill>
              </a:rPr>
              <a:t>/2016/12/27/</a:t>
            </a:r>
            <a:r>
              <a:rPr lang="es-ES_tradnl" sz="1200" dirty="0" err="1">
                <a:solidFill>
                  <a:schemeClr val="bg1">
                    <a:lumMod val="50000"/>
                  </a:schemeClr>
                </a:solidFill>
              </a:rPr>
              <a:t>Garbage</a:t>
            </a:r>
            <a:r>
              <a:rPr lang="es-ES_tradnl" sz="1200" dirty="0">
                <a:solidFill>
                  <a:schemeClr val="bg1">
                    <a:lumMod val="50000"/>
                  </a:schemeClr>
                </a:solidFill>
              </a:rPr>
              <a:t>-in,-</a:t>
            </a:r>
            <a:r>
              <a:rPr lang="es-ES_tradnl" sz="1200" dirty="0" err="1">
                <a:solidFill>
                  <a:schemeClr val="bg1">
                    <a:lumMod val="50000"/>
                  </a:schemeClr>
                </a:solidFill>
              </a:rPr>
              <a:t>garbage</a:t>
            </a:r>
            <a:r>
              <a:rPr lang="es-ES_tradnl" sz="1200" dirty="0">
                <a:solidFill>
                  <a:schemeClr val="bg1">
                    <a:lumMod val="50000"/>
                  </a:schemeClr>
                </a:solidFill>
              </a:rPr>
              <a:t>-</a:t>
            </a:r>
            <a:r>
              <a:rPr lang="es-ES_tradnl" sz="1200" dirty="0" err="1">
                <a:solidFill>
                  <a:schemeClr val="bg1">
                    <a:lumMod val="50000"/>
                  </a:schemeClr>
                </a:solidFill>
              </a:rPr>
              <a:t>out</a:t>
            </a:r>
            <a:r>
              <a:rPr lang="es-ES_tradnl" sz="1200" dirty="0">
                <a:solidFill>
                  <a:schemeClr val="bg1">
                    <a:lumMod val="50000"/>
                  </a:schemeClr>
                </a:solidFill>
              </a:rPr>
              <a:t>.-A-</a:t>
            </a:r>
            <a:r>
              <a:rPr lang="es-ES_tradnl" sz="1200" dirty="0" err="1">
                <a:solidFill>
                  <a:schemeClr val="bg1">
                    <a:lumMod val="50000"/>
                  </a:schemeClr>
                </a:solidFill>
              </a:rPr>
              <a:t>developer</a:t>
            </a:r>
            <a:r>
              <a:rPr lang="es-ES_tradnl" sz="1200" dirty="0">
                <a:solidFill>
                  <a:schemeClr val="bg1">
                    <a:lumMod val="50000"/>
                  </a:schemeClr>
                </a:solidFill>
              </a:rPr>
              <a:t>-</a:t>
            </a:r>
            <a:r>
              <a:rPr lang="es-ES_tradnl" sz="1200" dirty="0" err="1">
                <a:solidFill>
                  <a:schemeClr val="bg1">
                    <a:lumMod val="50000"/>
                  </a:schemeClr>
                </a:solidFill>
              </a:rPr>
              <a:t>story.html</a:t>
            </a:r>
            <a:endParaRPr lang="es-ES_tradnl" sz="1200" dirty="0">
              <a:solidFill>
                <a:schemeClr val="bg1">
                  <a:lumMod val="50000"/>
                </a:schemeClr>
              </a:solidFill>
            </a:endParaRPr>
          </a:p>
        </p:txBody>
      </p:sp>
      <p:sp>
        <p:nvSpPr>
          <p:cNvPr id="5" name="TextBox 4">
            <a:extLst>
              <a:ext uri="{FF2B5EF4-FFF2-40B4-BE49-F238E27FC236}">
                <a16:creationId xmlns:a16="http://schemas.microsoft.com/office/drawing/2014/main" id="{FDBDBC44-7ECC-CE63-51EE-EF56AF6F9AD3}"/>
              </a:ext>
            </a:extLst>
          </p:cNvPr>
          <p:cNvSpPr txBox="1"/>
          <p:nvPr/>
        </p:nvSpPr>
        <p:spPr>
          <a:xfrm rot="19997086">
            <a:off x="-36248" y="3505643"/>
            <a:ext cx="10748648" cy="646331"/>
          </a:xfrm>
          <a:prstGeom prst="rect">
            <a:avLst/>
          </a:prstGeom>
          <a:solidFill>
            <a:schemeClr val="accent4">
              <a:lumMod val="20000"/>
              <a:lumOff val="80000"/>
            </a:schemeClr>
          </a:solidFill>
        </p:spPr>
        <p:txBody>
          <a:bodyPr wrap="none" rtlCol="0">
            <a:spAutoFit/>
          </a:bodyPr>
          <a:lstStyle/>
          <a:p>
            <a:r>
              <a:rPr lang="es-ES_tradnl" sz="3600" dirty="0"/>
              <a:t>Y si sabes que tu modelo está mal, por favor no lo uses...</a:t>
            </a:r>
          </a:p>
        </p:txBody>
      </p:sp>
      <p:sp>
        <p:nvSpPr>
          <p:cNvPr id="8" name="TextBox 7">
            <a:extLst>
              <a:ext uri="{FF2B5EF4-FFF2-40B4-BE49-F238E27FC236}">
                <a16:creationId xmlns:a16="http://schemas.microsoft.com/office/drawing/2014/main" id="{72ABF191-193F-9C68-BB2E-D72C82A4D5A6}"/>
              </a:ext>
            </a:extLst>
          </p:cNvPr>
          <p:cNvSpPr txBox="1"/>
          <p:nvPr/>
        </p:nvSpPr>
        <p:spPr>
          <a:xfrm>
            <a:off x="10495822" y="238735"/>
            <a:ext cx="1931631" cy="1569660"/>
          </a:xfrm>
          <a:prstGeom prst="rect">
            <a:avLst/>
          </a:prstGeom>
          <a:noFill/>
        </p:spPr>
        <p:txBody>
          <a:bodyPr wrap="square">
            <a:spAutoFit/>
          </a:bodyPr>
          <a:lstStyle/>
          <a:p>
            <a:r>
              <a:rPr lang="en-CL" sz="9600" dirty="0"/>
              <a:t>🙏🏽</a:t>
            </a:r>
          </a:p>
        </p:txBody>
      </p:sp>
    </p:spTree>
    <p:extLst>
      <p:ext uri="{BB962C8B-B14F-4D97-AF65-F5344CB8AC3E}">
        <p14:creationId xmlns:p14="http://schemas.microsoft.com/office/powerpoint/2010/main" val="29334054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22617-A77F-190B-E2C9-B0AD2445A3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323BDD-2A65-FAB7-5C50-979A1169720A}"/>
              </a:ext>
            </a:extLst>
          </p:cNvPr>
          <p:cNvSpPr txBox="1"/>
          <p:nvPr/>
        </p:nvSpPr>
        <p:spPr>
          <a:xfrm>
            <a:off x="440267" y="6461880"/>
            <a:ext cx="6771405" cy="369332"/>
          </a:xfrm>
          <a:prstGeom prst="rect">
            <a:avLst/>
          </a:prstGeom>
          <a:noFill/>
        </p:spPr>
        <p:txBody>
          <a:bodyPr wrap="none" rtlCol="0">
            <a:spAutoFit/>
          </a:bodyPr>
          <a:lstStyle/>
          <a:p>
            <a:r>
              <a:rPr lang="es-ES_tradnl" dirty="0">
                <a:solidFill>
                  <a:schemeClr val="tx1">
                    <a:lumMod val="50000"/>
                    <a:lumOff val="50000"/>
                  </a:schemeClr>
                </a:solidFill>
                <a:latin typeface="Gill Sans MT" panose="020B0502020104020203" pitchFamily="34" charset="77"/>
              </a:rPr>
              <a:t>https://</a:t>
            </a:r>
            <a:r>
              <a:rPr lang="es-ES_tradnl" dirty="0" err="1">
                <a:solidFill>
                  <a:schemeClr val="tx1">
                    <a:lumMod val="50000"/>
                    <a:lumOff val="50000"/>
                  </a:schemeClr>
                </a:solidFill>
                <a:latin typeface="Gill Sans MT" panose="020B0502020104020203" pitchFamily="34" charset="77"/>
              </a:rPr>
              <a:t>undark.org</a:t>
            </a:r>
            <a:r>
              <a:rPr lang="es-ES_tradnl" dirty="0">
                <a:solidFill>
                  <a:schemeClr val="tx1">
                    <a:lumMod val="50000"/>
                    <a:lumOff val="50000"/>
                  </a:schemeClr>
                </a:solidFill>
                <a:latin typeface="Gill Sans MT" panose="020B0502020104020203" pitchFamily="34" charset="77"/>
              </a:rPr>
              <a:t>/2023/04/06/</a:t>
            </a:r>
            <a:r>
              <a:rPr lang="es-ES_tradnl" dirty="0" err="1">
                <a:solidFill>
                  <a:schemeClr val="tx1">
                    <a:lumMod val="50000"/>
                    <a:lumOff val="50000"/>
                  </a:schemeClr>
                </a:solidFill>
                <a:latin typeface="Gill Sans MT" panose="020B0502020104020203" pitchFamily="34" charset="77"/>
              </a:rPr>
              <a:t>chatgpt-isnt-hallucinating-its-bullshitting</a:t>
            </a:r>
            <a:r>
              <a:rPr lang="es-ES_tradnl" dirty="0">
                <a:solidFill>
                  <a:schemeClr val="tx1">
                    <a:lumMod val="50000"/>
                    <a:lumOff val="50000"/>
                  </a:schemeClr>
                </a:solidFill>
                <a:latin typeface="Gill Sans MT" panose="020B0502020104020203" pitchFamily="34" charset="77"/>
              </a:rPr>
              <a:t>/</a:t>
            </a:r>
          </a:p>
        </p:txBody>
      </p:sp>
      <p:pic>
        <p:nvPicPr>
          <p:cNvPr id="11" name="Picture 10">
            <a:extLst>
              <a:ext uri="{FF2B5EF4-FFF2-40B4-BE49-F238E27FC236}">
                <a16:creationId xmlns:a16="http://schemas.microsoft.com/office/drawing/2014/main" id="{872338E0-21C7-E943-C236-1FA4A97B424F}"/>
              </a:ext>
            </a:extLst>
          </p:cNvPr>
          <p:cNvPicPr>
            <a:picLocks noChangeAspect="1"/>
          </p:cNvPicPr>
          <p:nvPr/>
        </p:nvPicPr>
        <p:blipFill>
          <a:blip r:embed="rId3"/>
          <a:srcRect t="1965"/>
          <a:stretch/>
        </p:blipFill>
        <p:spPr>
          <a:xfrm>
            <a:off x="330242" y="566057"/>
            <a:ext cx="11531515" cy="5546876"/>
          </a:xfrm>
          <a:prstGeom prst="rect">
            <a:avLst/>
          </a:prstGeom>
        </p:spPr>
      </p:pic>
    </p:spTree>
    <p:extLst>
      <p:ext uri="{BB962C8B-B14F-4D97-AF65-F5344CB8AC3E}">
        <p14:creationId xmlns:p14="http://schemas.microsoft.com/office/powerpoint/2010/main" val="262197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Image of a White Barack Obama Is AI's Racial Bias Problem In a Nutshell">
            <a:extLst>
              <a:ext uri="{FF2B5EF4-FFF2-40B4-BE49-F238E27FC236}">
                <a16:creationId xmlns:a16="http://schemas.microsoft.com/office/drawing/2014/main" id="{4219F8CA-290D-69FA-680D-61913FADF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7000"/>
            <a:ext cx="12192000" cy="4875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48DC4F-EF46-F138-4D51-277D3CF8FB67}"/>
              </a:ext>
            </a:extLst>
          </p:cNvPr>
          <p:cNvSpPr/>
          <p:nvPr/>
        </p:nvSpPr>
        <p:spPr>
          <a:xfrm>
            <a:off x="6054435" y="874773"/>
            <a:ext cx="9973733" cy="5863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Barack Obama - Presidency, Education &amp; Mother - Biography">
            <a:extLst>
              <a:ext uri="{FF2B5EF4-FFF2-40B4-BE49-F238E27FC236}">
                <a16:creationId xmlns:a16="http://schemas.microsoft.com/office/drawing/2014/main" id="{28C58C2B-2780-0064-7E66-1C92DC967DC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6693" t="1992" r="4184" b="29405"/>
          <a:stretch/>
        </p:blipFill>
        <p:spPr bwMode="auto">
          <a:xfrm>
            <a:off x="1246909" y="1500910"/>
            <a:ext cx="4807526" cy="4771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057AD7-6CD2-744C-9EDE-40A3999E1283}"/>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spTree>
    <p:extLst>
      <p:ext uri="{BB962C8B-B14F-4D97-AF65-F5344CB8AC3E}">
        <p14:creationId xmlns:p14="http://schemas.microsoft.com/office/powerpoint/2010/main" val="2734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3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pic>
        <p:nvPicPr>
          <p:cNvPr id="6" name="Picture 5">
            <a:extLst>
              <a:ext uri="{FF2B5EF4-FFF2-40B4-BE49-F238E27FC236}">
                <a16:creationId xmlns:a16="http://schemas.microsoft.com/office/drawing/2014/main" id="{88DCBA6D-B9B7-BF5B-B540-1E99B25205A4}"/>
              </a:ext>
            </a:extLst>
          </p:cNvPr>
          <p:cNvPicPr>
            <a:picLocks noChangeAspect="1"/>
          </p:cNvPicPr>
          <p:nvPr/>
        </p:nvPicPr>
        <p:blipFill>
          <a:blip r:embed="rId2"/>
          <a:stretch>
            <a:fillRect/>
          </a:stretch>
        </p:blipFill>
        <p:spPr>
          <a:xfrm>
            <a:off x="522129" y="1730306"/>
            <a:ext cx="5622870" cy="3341757"/>
          </a:xfrm>
          <a:prstGeom prst="rect">
            <a:avLst/>
          </a:prstGeom>
        </p:spPr>
      </p:pic>
      <p:pic>
        <p:nvPicPr>
          <p:cNvPr id="17410" name="Picture 2">
            <a:extLst>
              <a:ext uri="{FF2B5EF4-FFF2-40B4-BE49-F238E27FC236}">
                <a16:creationId xmlns:a16="http://schemas.microsoft.com/office/drawing/2014/main" id="{3791BD50-9065-CC53-7F9F-04A2D77A3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542" y="1858935"/>
            <a:ext cx="5574193" cy="31401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9DD0C-184D-788F-B324-C26440C79D78}"/>
              </a:ext>
            </a:extLst>
          </p:cNvPr>
          <p:cNvSpPr txBox="1"/>
          <p:nvPr/>
        </p:nvSpPr>
        <p:spPr>
          <a:xfrm>
            <a:off x="6447542" y="5776355"/>
            <a:ext cx="46657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www.nytimes.com</a:t>
            </a:r>
            <a:r>
              <a:rPr lang="es-ES_tradnl" sz="1200" dirty="0">
                <a:solidFill>
                  <a:schemeClr val="bg1">
                    <a:lumMod val="50000"/>
                  </a:schemeClr>
                </a:solidFill>
              </a:rPr>
              <a:t>/2019/01/31/</a:t>
            </a:r>
            <a:r>
              <a:rPr lang="es-ES_tradnl" sz="1200" dirty="0" err="1">
                <a:solidFill>
                  <a:schemeClr val="bg1">
                    <a:lumMod val="50000"/>
                  </a:schemeClr>
                </a:solidFill>
              </a:rPr>
              <a:t>opinion</a:t>
            </a:r>
            <a:r>
              <a:rPr lang="es-ES_tradnl" sz="1200" dirty="0">
                <a:solidFill>
                  <a:schemeClr val="bg1">
                    <a:lumMod val="50000"/>
                  </a:schemeClr>
                </a:solidFill>
              </a:rPr>
              <a:t>/</a:t>
            </a:r>
            <a:r>
              <a:rPr lang="es-ES_tradnl" sz="1200" dirty="0" err="1">
                <a:solidFill>
                  <a:schemeClr val="bg1">
                    <a:lumMod val="50000"/>
                  </a:schemeClr>
                </a:solidFill>
              </a:rPr>
              <a:t>ai-bias-healthcare.html</a:t>
            </a:r>
            <a:endParaRPr lang="es-ES_tradnl" sz="1200" dirty="0">
              <a:solidFill>
                <a:schemeClr val="bg1">
                  <a:lumMod val="50000"/>
                </a:schemeClr>
              </a:solidFill>
            </a:endParaRPr>
          </a:p>
        </p:txBody>
      </p:sp>
      <p:sp>
        <p:nvSpPr>
          <p:cNvPr id="8" name="TextBox 7">
            <a:extLst>
              <a:ext uri="{FF2B5EF4-FFF2-40B4-BE49-F238E27FC236}">
                <a16:creationId xmlns:a16="http://schemas.microsoft.com/office/drawing/2014/main" id="{08EB12C1-A702-884E-1F11-8FC988FBA8C5}"/>
              </a:ext>
            </a:extLst>
          </p:cNvPr>
          <p:cNvSpPr txBox="1"/>
          <p:nvPr/>
        </p:nvSpPr>
        <p:spPr>
          <a:xfrm>
            <a:off x="522129" y="5776354"/>
            <a:ext cx="363298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www.nature.com</a:t>
            </a:r>
            <a:r>
              <a:rPr lang="es-ES_tradnl" sz="1200" dirty="0">
                <a:solidFill>
                  <a:schemeClr val="bg1">
                    <a:lumMod val="50000"/>
                  </a:schemeClr>
                </a:solidFill>
              </a:rPr>
              <a:t>/</a:t>
            </a:r>
            <a:r>
              <a:rPr lang="es-ES_tradnl" sz="1200" dirty="0" err="1">
                <a:solidFill>
                  <a:schemeClr val="bg1">
                    <a:lumMod val="50000"/>
                  </a:schemeClr>
                </a:solidFill>
              </a:rPr>
              <a:t>articles</a:t>
            </a:r>
            <a:r>
              <a:rPr lang="es-ES_tradnl" sz="1200" dirty="0">
                <a:solidFill>
                  <a:schemeClr val="bg1">
                    <a:lumMod val="50000"/>
                  </a:schemeClr>
                </a:solidFill>
              </a:rPr>
              <a:t>/d41586-019-03228-6</a:t>
            </a:r>
          </a:p>
        </p:txBody>
      </p:sp>
    </p:spTree>
    <p:extLst>
      <p:ext uri="{BB962C8B-B14F-4D97-AF65-F5344CB8AC3E}">
        <p14:creationId xmlns:p14="http://schemas.microsoft.com/office/powerpoint/2010/main" val="318236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988,534 Human Beings Stock Photos, High-Res Pictures, and Images - Getty  Images | Trafficking in human beings">
            <a:extLst>
              <a:ext uri="{FF2B5EF4-FFF2-40B4-BE49-F238E27FC236}">
                <a16:creationId xmlns:a16="http://schemas.microsoft.com/office/drawing/2014/main" id="{EBA41ACB-C42A-9358-BDCC-7F7A5EEA2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197"/>
          <a:stretch/>
        </p:blipFill>
        <p:spPr bwMode="auto">
          <a:xfrm>
            <a:off x="281353" y="1080967"/>
            <a:ext cx="11465169" cy="425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3E095F-B990-03F3-4893-59A16F2D4CB2}"/>
              </a:ext>
            </a:extLst>
          </p:cNvPr>
          <p:cNvSpPr/>
          <p:nvPr/>
        </p:nvSpPr>
        <p:spPr>
          <a:xfrm>
            <a:off x="281353" y="1080967"/>
            <a:ext cx="4337539"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AB7FFEEF-5F24-8868-3B75-619C7EAD4185}"/>
              </a:ext>
            </a:extLst>
          </p:cNvPr>
          <p:cNvSpPr/>
          <p:nvPr/>
        </p:nvSpPr>
        <p:spPr>
          <a:xfrm>
            <a:off x="8804029"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8F564ADA-4FD8-3A1D-93F7-59564CA83C20}"/>
              </a:ext>
            </a:extLst>
          </p:cNvPr>
          <p:cNvSpPr/>
          <p:nvPr/>
        </p:nvSpPr>
        <p:spPr>
          <a:xfrm>
            <a:off x="1940166" y="2434558"/>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0E5C228-4960-AE23-5D91-9A787DF45D5D}"/>
              </a:ext>
            </a:extLst>
          </p:cNvPr>
          <p:cNvSpPr/>
          <p:nvPr/>
        </p:nvSpPr>
        <p:spPr>
          <a:xfrm>
            <a:off x="6025656"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879FED00-BC62-7C92-9C67-E60DDCFC55FE}"/>
              </a:ext>
            </a:extLst>
          </p:cNvPr>
          <p:cNvSpPr/>
          <p:nvPr/>
        </p:nvSpPr>
        <p:spPr>
          <a:xfrm>
            <a:off x="4659919" y="2625971"/>
            <a:ext cx="1301264" cy="1403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9DCAF4F5-F7EC-75BC-6475-FFA291FE19CB}"/>
              </a:ext>
            </a:extLst>
          </p:cNvPr>
          <p:cNvSpPr/>
          <p:nvPr/>
        </p:nvSpPr>
        <p:spPr>
          <a:xfrm>
            <a:off x="7438285" y="2702173"/>
            <a:ext cx="1301264" cy="1326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6B66C65-3E11-FD7F-932A-23A404E5B7A6}"/>
              </a:ext>
            </a:extLst>
          </p:cNvPr>
          <p:cNvSpPr/>
          <p:nvPr/>
        </p:nvSpPr>
        <p:spPr>
          <a:xfrm>
            <a:off x="10169759" y="2696309"/>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A8EC7B4-7E62-408F-513A-9D64A3AB1B8D}"/>
              </a:ext>
            </a:extLst>
          </p:cNvPr>
          <p:cNvSpPr/>
          <p:nvPr/>
        </p:nvSpPr>
        <p:spPr>
          <a:xfrm>
            <a:off x="480636" y="4029076"/>
            <a:ext cx="2807686"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D899902-2488-A64A-3A74-ACEF77EB14DF}"/>
              </a:ext>
            </a:extLst>
          </p:cNvPr>
          <p:cNvSpPr/>
          <p:nvPr/>
        </p:nvSpPr>
        <p:spPr>
          <a:xfrm>
            <a:off x="6054956" y="4047459"/>
            <a:ext cx="1371608"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F5F7E55E-A468-6782-A622-4707856CF2AC}"/>
              </a:ext>
            </a:extLst>
          </p:cNvPr>
          <p:cNvSpPr/>
          <p:nvPr/>
        </p:nvSpPr>
        <p:spPr>
          <a:xfrm>
            <a:off x="8821603" y="4061624"/>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Box 13">
            <a:extLst>
              <a:ext uri="{FF2B5EF4-FFF2-40B4-BE49-F238E27FC236}">
                <a16:creationId xmlns:a16="http://schemas.microsoft.com/office/drawing/2014/main" id="{FD718AD8-8FAC-ACE4-5F2B-58D8AC7F4DA7}"/>
              </a:ext>
            </a:extLst>
          </p:cNvPr>
          <p:cNvSpPr txBox="1"/>
          <p:nvPr/>
        </p:nvSpPr>
        <p:spPr>
          <a:xfrm>
            <a:off x="678632" y="508439"/>
            <a:ext cx="772718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Muestreo: </a:t>
            </a:r>
            <a:r>
              <a:rPr lang="es-ES_tradnl" sz="3600">
                <a:solidFill>
                  <a:schemeClr val="accent5"/>
                </a:solidFill>
                <a:latin typeface="Gill Sans MT" panose="020B0502020104020203" pitchFamily="34" charset="77"/>
              </a:rPr>
              <a:t>Tener en cuenta la demografía</a:t>
            </a:r>
          </a:p>
        </p:txBody>
      </p:sp>
      <p:sp>
        <p:nvSpPr>
          <p:cNvPr id="15" name="TextBox 14">
            <a:extLst>
              <a:ext uri="{FF2B5EF4-FFF2-40B4-BE49-F238E27FC236}">
                <a16:creationId xmlns:a16="http://schemas.microsoft.com/office/drawing/2014/main" id="{444971F8-46BB-DE32-510A-DA54E719BB01}"/>
              </a:ext>
            </a:extLst>
          </p:cNvPr>
          <p:cNvSpPr txBox="1"/>
          <p:nvPr/>
        </p:nvSpPr>
        <p:spPr>
          <a:xfrm>
            <a:off x="564987" y="5451618"/>
            <a:ext cx="10792391" cy="1323439"/>
          </a:xfrm>
          <a:prstGeom prst="rect">
            <a:avLst/>
          </a:prstGeom>
          <a:solidFill>
            <a:schemeClr val="accent4">
              <a:lumMod val="20000"/>
              <a:lumOff val="80000"/>
            </a:schemeClr>
          </a:solidFill>
        </p:spPr>
        <p:txBody>
          <a:bodyPr wrap="square" rtlCol="0">
            <a:spAutoFit/>
          </a:bodyPr>
          <a:lstStyle/>
          <a:p>
            <a:r>
              <a:rPr lang="en-US" sz="4000">
                <a:latin typeface="Gill Sans MT" panose="020B0502020104020203" pitchFamily="34" charset="77"/>
              </a:rPr>
              <a:t>Si el problema es detectar una enfermedad que afecta por igual a hombres y mujeres.</a:t>
            </a:r>
            <a:endParaRPr lang="en-US" sz="4000" dirty="0">
              <a:latin typeface="Gill Sans MT" panose="020B0502020104020203" pitchFamily="34" charset="77"/>
            </a:endParaRPr>
          </a:p>
        </p:txBody>
      </p:sp>
    </p:spTree>
    <p:extLst>
      <p:ext uri="{BB962C8B-B14F-4D97-AF65-F5344CB8AC3E}">
        <p14:creationId xmlns:p14="http://schemas.microsoft.com/office/powerpoint/2010/main" val="10205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7340792"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Detección temprana de enfermedades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61955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www.indushealthplus.com</a:t>
            </a:r>
            <a:r>
              <a:rPr lang="es-ES_tradnl" sz="1200" dirty="0">
                <a:solidFill>
                  <a:schemeClr val="bg1">
                    <a:lumMod val="50000"/>
                  </a:schemeClr>
                </a:solidFill>
              </a:rPr>
              <a:t>/</a:t>
            </a:r>
            <a:r>
              <a:rPr lang="es-ES_tradnl" sz="1200" dirty="0" err="1">
                <a:solidFill>
                  <a:schemeClr val="bg1">
                    <a:lumMod val="50000"/>
                  </a:schemeClr>
                </a:solidFill>
              </a:rPr>
              <a:t>cancer-early-detection-equals-better-diagnosis.html</a:t>
            </a:r>
            <a:endParaRPr lang="es-ES_tradnl" sz="1200" dirty="0">
              <a:solidFill>
                <a:schemeClr val="bg1">
                  <a:lumMod val="50000"/>
                </a:schemeClr>
              </a:solidFill>
            </a:endParaRPr>
          </a:p>
        </p:txBody>
      </p:sp>
      <p:pic>
        <p:nvPicPr>
          <p:cNvPr id="4098" name="Picture 2" descr="Cancer - Early Detection Equals Better Diagnosis">
            <a:extLst>
              <a:ext uri="{FF2B5EF4-FFF2-40B4-BE49-F238E27FC236}">
                <a16:creationId xmlns:a16="http://schemas.microsoft.com/office/drawing/2014/main" id="{1FF04015-4D7D-B37E-E92C-9D1DCB14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32" y="1063997"/>
            <a:ext cx="9975217" cy="500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5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F9C-68DF-1934-2E7E-8ECB785C2ACD}"/>
            </a:ext>
          </a:extLst>
        </p:cNvPr>
        <p:cNvGrpSpPr/>
        <p:nvPr/>
      </p:nvGrpSpPr>
      <p:grpSpPr>
        <a:xfrm>
          <a:off x="0" y="0"/>
          <a:ext cx="0" cy="0"/>
          <a:chOff x="0" y="0"/>
          <a:chExt cx="0" cy="0"/>
        </a:xfrm>
      </p:grpSpPr>
      <p:pic>
        <p:nvPicPr>
          <p:cNvPr id="1026" name="Picture 2" descr="90,988,534 Human Beings Stock Photos, High-Res Pictures, and Images - Getty  Images | Trafficking in human beings">
            <a:extLst>
              <a:ext uri="{FF2B5EF4-FFF2-40B4-BE49-F238E27FC236}">
                <a16:creationId xmlns:a16="http://schemas.microsoft.com/office/drawing/2014/main" id="{7A52E3C9-0001-D1AF-AF44-57A8D1F06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197"/>
          <a:stretch/>
        </p:blipFill>
        <p:spPr bwMode="auto">
          <a:xfrm>
            <a:off x="281353" y="1080967"/>
            <a:ext cx="11465169" cy="425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2E9F6AE-275D-708B-C6F2-1FA980282497}"/>
              </a:ext>
            </a:extLst>
          </p:cNvPr>
          <p:cNvSpPr/>
          <p:nvPr/>
        </p:nvSpPr>
        <p:spPr>
          <a:xfrm>
            <a:off x="3856886" y="-1947283"/>
            <a:ext cx="4337539"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F52F62BE-0DAF-73BF-4926-EA109FFED323}"/>
              </a:ext>
            </a:extLst>
          </p:cNvPr>
          <p:cNvSpPr/>
          <p:nvPr/>
        </p:nvSpPr>
        <p:spPr>
          <a:xfrm>
            <a:off x="13045071"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0A56AA4E-23D9-E00B-0485-00CD9995FBB1}"/>
              </a:ext>
            </a:extLst>
          </p:cNvPr>
          <p:cNvSpPr/>
          <p:nvPr/>
        </p:nvSpPr>
        <p:spPr>
          <a:xfrm>
            <a:off x="1799490" y="-173811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3182C739-763D-26BE-3BC0-B4CBDE49A3B1}"/>
              </a:ext>
            </a:extLst>
          </p:cNvPr>
          <p:cNvSpPr/>
          <p:nvPr/>
        </p:nvSpPr>
        <p:spPr>
          <a:xfrm>
            <a:off x="10122867" y="-1830679"/>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90F59A95-0C7F-9B52-D801-7F77D9B09201}"/>
              </a:ext>
            </a:extLst>
          </p:cNvPr>
          <p:cNvSpPr/>
          <p:nvPr/>
        </p:nvSpPr>
        <p:spPr>
          <a:xfrm>
            <a:off x="-2567345" y="4029076"/>
            <a:ext cx="1301264" cy="1403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25C2E114-8C85-DBC4-ECCE-EF520B8829D7}"/>
              </a:ext>
            </a:extLst>
          </p:cNvPr>
          <p:cNvSpPr/>
          <p:nvPr/>
        </p:nvSpPr>
        <p:spPr>
          <a:xfrm>
            <a:off x="8540254" y="8047896"/>
            <a:ext cx="1301264" cy="1326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2CF3BA4-D559-9E12-4066-12F8E4C479C0}"/>
              </a:ext>
            </a:extLst>
          </p:cNvPr>
          <p:cNvSpPr/>
          <p:nvPr/>
        </p:nvSpPr>
        <p:spPr>
          <a:xfrm>
            <a:off x="12930562" y="3590403"/>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AB59F6E-CC23-C56E-AF31-710C3A8040FE}"/>
              </a:ext>
            </a:extLst>
          </p:cNvPr>
          <p:cNvSpPr/>
          <p:nvPr/>
        </p:nvSpPr>
        <p:spPr>
          <a:xfrm>
            <a:off x="-3839336" y="1391724"/>
            <a:ext cx="2807686"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8BFC0A9-12A1-92D0-FF48-4F4ACE5B7DB9}"/>
              </a:ext>
            </a:extLst>
          </p:cNvPr>
          <p:cNvSpPr/>
          <p:nvPr/>
        </p:nvSpPr>
        <p:spPr>
          <a:xfrm>
            <a:off x="5070218" y="7275394"/>
            <a:ext cx="1371608"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6D8DBF0F-D315-7DB6-B65F-BE7969D277AC}"/>
              </a:ext>
            </a:extLst>
          </p:cNvPr>
          <p:cNvSpPr/>
          <p:nvPr/>
        </p:nvSpPr>
        <p:spPr>
          <a:xfrm>
            <a:off x="-2435493" y="-1161282"/>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4301845E-299B-5116-83CD-2CFCB9790FF7}"/>
              </a:ext>
            </a:extLst>
          </p:cNvPr>
          <p:cNvSpPr txBox="1"/>
          <p:nvPr/>
        </p:nvSpPr>
        <p:spPr>
          <a:xfrm>
            <a:off x="564987" y="5451618"/>
            <a:ext cx="10792391" cy="1323439"/>
          </a:xfrm>
          <a:prstGeom prst="rect">
            <a:avLst/>
          </a:prstGeom>
          <a:solidFill>
            <a:schemeClr val="accent4">
              <a:lumMod val="20000"/>
              <a:lumOff val="80000"/>
            </a:schemeClr>
          </a:solidFill>
        </p:spPr>
        <p:txBody>
          <a:bodyPr wrap="square" rtlCol="0">
            <a:spAutoFit/>
          </a:bodyPr>
          <a:lstStyle/>
          <a:p>
            <a:r>
              <a:rPr lang="en-US" sz="4000" dirty="0" err="1">
                <a:latin typeface="Gill Sans MT" panose="020B0502020104020203" pitchFamily="34" charset="77"/>
              </a:rPr>
              <a:t>Entonces</a:t>
            </a:r>
            <a:r>
              <a:rPr lang="en-US" sz="4000" dirty="0">
                <a:latin typeface="Gill Sans MT" panose="020B0502020104020203" pitchFamily="34" charset="77"/>
              </a:rPr>
              <a:t> </a:t>
            </a:r>
            <a:r>
              <a:rPr lang="en-US" sz="4000" dirty="0" err="1">
                <a:latin typeface="Gill Sans MT" panose="020B0502020104020203" pitchFamily="34" charset="77"/>
              </a:rPr>
              <a:t>incluye</a:t>
            </a:r>
            <a:r>
              <a:rPr lang="en-US" sz="4000" dirty="0">
                <a:latin typeface="Gill Sans MT" panose="020B0502020104020203" pitchFamily="34" charset="77"/>
              </a:rPr>
              <a:t> a hombres y </a:t>
            </a:r>
            <a:r>
              <a:rPr lang="en-US" sz="4000" dirty="0" err="1">
                <a:latin typeface="Gill Sans MT" panose="020B0502020104020203" pitchFamily="34" charset="77"/>
              </a:rPr>
              <a:t>mujeres</a:t>
            </a:r>
            <a:r>
              <a:rPr lang="en-US" sz="4000" dirty="0">
                <a:latin typeface="Gill Sans MT" panose="020B0502020104020203" pitchFamily="34" charset="77"/>
              </a:rPr>
              <a:t> </a:t>
            </a:r>
            <a:r>
              <a:rPr lang="en-US" sz="4000" dirty="0" err="1">
                <a:latin typeface="Gill Sans MT" panose="020B0502020104020203" pitchFamily="34" charset="77"/>
              </a:rPr>
              <a:t>en</a:t>
            </a:r>
            <a:r>
              <a:rPr lang="en-US" sz="4000" dirty="0">
                <a:latin typeface="Gill Sans MT" panose="020B0502020104020203" pitchFamily="34" charset="77"/>
              </a:rPr>
              <a:t> </a:t>
            </a:r>
            <a:r>
              <a:rPr lang="en-US" sz="4000" dirty="0" err="1">
                <a:latin typeface="Gill Sans MT" panose="020B0502020104020203" pitchFamily="34" charset="77"/>
              </a:rPr>
              <a:t>tu</a:t>
            </a:r>
            <a:r>
              <a:rPr lang="en-US" sz="4000" dirty="0">
                <a:latin typeface="Gill Sans MT" panose="020B0502020104020203" pitchFamily="34" charset="77"/>
              </a:rPr>
              <a:t> conjunto de </a:t>
            </a:r>
            <a:r>
              <a:rPr lang="en-US" sz="4000" dirty="0" err="1">
                <a:latin typeface="Gill Sans MT" panose="020B0502020104020203" pitchFamily="34" charset="77"/>
              </a:rPr>
              <a:t>datos</a:t>
            </a:r>
            <a:r>
              <a:rPr lang="en-US" sz="4000" dirty="0">
                <a:latin typeface="Gill Sans MT" panose="020B0502020104020203" pitchFamily="34" charset="77"/>
              </a:rPr>
              <a:t>...</a:t>
            </a:r>
          </a:p>
        </p:txBody>
      </p:sp>
      <p:sp>
        <p:nvSpPr>
          <p:cNvPr id="16" name="TextBox 15">
            <a:extLst>
              <a:ext uri="{FF2B5EF4-FFF2-40B4-BE49-F238E27FC236}">
                <a16:creationId xmlns:a16="http://schemas.microsoft.com/office/drawing/2014/main" id="{083DCA5B-64D5-E7C9-FD61-FD5E104BCED2}"/>
              </a:ext>
            </a:extLst>
          </p:cNvPr>
          <p:cNvSpPr txBox="1"/>
          <p:nvPr/>
        </p:nvSpPr>
        <p:spPr>
          <a:xfrm>
            <a:off x="678632" y="508439"/>
            <a:ext cx="772718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Muestreo: </a:t>
            </a:r>
            <a:r>
              <a:rPr lang="es-ES_tradnl" sz="3600">
                <a:solidFill>
                  <a:schemeClr val="accent5"/>
                </a:solidFill>
                <a:latin typeface="Gill Sans MT" panose="020B0502020104020203" pitchFamily="34" charset="77"/>
              </a:rPr>
              <a:t>Tener en cuenta la demografía</a:t>
            </a:r>
          </a:p>
        </p:txBody>
      </p:sp>
    </p:spTree>
    <p:extLst>
      <p:ext uri="{BB962C8B-B14F-4D97-AF65-F5344CB8AC3E}">
        <p14:creationId xmlns:p14="http://schemas.microsoft.com/office/powerpoint/2010/main" val="1896104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9B5E-90CD-499A-12F3-7972CEBE4473}"/>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5E79C1A5-B4E8-62A7-0A05-C78E5C107E06}"/>
              </a:ext>
            </a:extLst>
          </p:cNvPr>
          <p:cNvSpPr txBox="1"/>
          <p:nvPr/>
        </p:nvSpPr>
        <p:spPr>
          <a:xfrm>
            <a:off x="678632" y="508439"/>
            <a:ext cx="10772757"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 (en training/testing)</a:t>
            </a:r>
          </a:p>
        </p:txBody>
      </p:sp>
    </p:spTree>
    <p:extLst>
      <p:ext uri="{BB962C8B-B14F-4D97-AF65-F5344CB8AC3E}">
        <p14:creationId xmlns:p14="http://schemas.microsoft.com/office/powerpoint/2010/main" val="2922029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62CB0-CF09-C515-EB89-E1254A68F268}"/>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D4B0591B-5865-1550-4E21-2C85961A40C2}"/>
              </a:ext>
            </a:extLst>
          </p:cNvPr>
          <p:cNvPicPr>
            <a:picLocks noChangeAspect="1"/>
          </p:cNvPicPr>
          <p:nvPr/>
        </p:nvPicPr>
        <p:blipFill>
          <a:blip r:embed="rId2"/>
          <a:srcRect b="55520"/>
          <a:stretch/>
        </p:blipFill>
        <p:spPr>
          <a:xfrm>
            <a:off x="5939366" y="3859335"/>
            <a:ext cx="5398231" cy="1564218"/>
          </a:xfrm>
          <a:prstGeom prst="rect">
            <a:avLst/>
          </a:prstGeom>
        </p:spPr>
      </p:pic>
      <p:sp>
        <p:nvSpPr>
          <p:cNvPr id="32" name="TextBox 31">
            <a:extLst>
              <a:ext uri="{FF2B5EF4-FFF2-40B4-BE49-F238E27FC236}">
                <a16:creationId xmlns:a16="http://schemas.microsoft.com/office/drawing/2014/main" id="{83409F4D-1A7F-0AC9-9721-01D54A87747E}"/>
              </a:ext>
            </a:extLst>
          </p:cNvPr>
          <p:cNvSpPr txBox="1"/>
          <p:nvPr/>
        </p:nvSpPr>
        <p:spPr>
          <a:xfrm>
            <a:off x="318959" y="1417514"/>
            <a:ext cx="2505494" cy="369332"/>
          </a:xfrm>
          <a:prstGeom prst="rect">
            <a:avLst/>
          </a:prstGeom>
          <a:noFill/>
        </p:spPr>
        <p:txBody>
          <a:bodyPr wrap="none" rtlCol="0">
            <a:spAutoFit/>
          </a:bodyPr>
          <a:lstStyle/>
          <a:p>
            <a:r>
              <a:rPr lang="es-ES_tradnl" dirty="0"/>
              <a:t>1. SELECTION OF PEOPLE</a:t>
            </a:r>
          </a:p>
        </p:txBody>
      </p:sp>
      <p:sp>
        <p:nvSpPr>
          <p:cNvPr id="2" name="TextBox 1">
            <a:extLst>
              <a:ext uri="{FF2B5EF4-FFF2-40B4-BE49-F238E27FC236}">
                <a16:creationId xmlns:a16="http://schemas.microsoft.com/office/drawing/2014/main" id="{E8FA6BFD-3039-2565-280C-B940F4DAEC0F}"/>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23767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9BC2D-A0F6-44FA-ACF3-DD69543FA3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1CA020-55CB-948C-C00B-D0BBFE267C33}"/>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62E54DE7-5687-E889-17F1-637338785853}"/>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0EF9D4B0-05DB-06A1-7D63-572BA9B18F90}"/>
              </a:ext>
            </a:extLst>
          </p:cNvPr>
          <p:cNvPicPr>
            <a:picLocks/>
          </p:cNvPicPr>
          <p:nvPr/>
        </p:nvPicPr>
        <p:blipFill>
          <a:blip r:embed="rId3"/>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6675AE31-5DB5-33E5-ACAE-9E5875A9B9CD}"/>
              </a:ext>
            </a:extLst>
          </p:cNvPr>
          <p:cNvPicPr>
            <a:picLocks/>
          </p:cNvPicPr>
          <p:nvPr/>
        </p:nvPicPr>
        <p:blipFill>
          <a:blip r:embed="rId4"/>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378EB16A-A01E-2D12-5765-C6BD06B04F2B}"/>
              </a:ext>
            </a:extLst>
          </p:cNvPr>
          <p:cNvPicPr>
            <a:picLocks/>
          </p:cNvPicPr>
          <p:nvPr/>
        </p:nvPicPr>
        <p:blipFill>
          <a:blip r:embed="rId5"/>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48848CCA-BA98-96F3-F3C3-B125AD113F9B}"/>
              </a:ext>
            </a:extLst>
          </p:cNvPr>
          <p:cNvPicPr>
            <a:picLocks/>
          </p:cNvPicPr>
          <p:nvPr/>
        </p:nvPicPr>
        <p:blipFill>
          <a:blip r:embed="rId6"/>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90E5C13C-6281-A46D-F4BA-4DCDC3072698}"/>
              </a:ext>
            </a:extLst>
          </p:cNvPr>
          <p:cNvPicPr>
            <a:picLocks/>
          </p:cNvPicPr>
          <p:nvPr/>
        </p:nvPicPr>
        <p:blipFill>
          <a:blip r:embed="rId7"/>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AD693B26-DC08-B5F6-0DFF-0ABCA2294182}"/>
              </a:ext>
            </a:extLst>
          </p:cNvPr>
          <p:cNvPicPr>
            <a:picLocks/>
          </p:cNvPicPr>
          <p:nvPr/>
        </p:nvPicPr>
        <p:blipFill>
          <a:blip r:embed="rId8"/>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C19B78DE-3DA9-600D-F041-9C57799F59C5}"/>
              </a:ext>
            </a:extLst>
          </p:cNvPr>
          <p:cNvPicPr>
            <a:picLocks/>
          </p:cNvPicPr>
          <p:nvPr/>
        </p:nvPicPr>
        <p:blipFill>
          <a:blip r:embed="rId9"/>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912EB7EE-A34B-07E0-2783-FCDDAA610BAF}"/>
              </a:ext>
            </a:extLst>
          </p:cNvPr>
          <p:cNvPicPr>
            <a:picLocks/>
          </p:cNvPicPr>
          <p:nvPr/>
        </p:nvPicPr>
        <p:blipFill>
          <a:blip r:embed="rId10"/>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7008FB62-DAA9-A885-5A26-34CA99F0A642}"/>
              </a:ext>
            </a:extLst>
          </p:cNvPr>
          <p:cNvPicPr>
            <a:picLocks/>
          </p:cNvPicPr>
          <p:nvPr/>
        </p:nvPicPr>
        <p:blipFill>
          <a:blip r:embed="rId11"/>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36694FED-ABC5-D504-1718-590BF3389EA3}"/>
              </a:ext>
            </a:extLst>
          </p:cNvPr>
          <p:cNvPicPr>
            <a:picLocks noChangeAspect="1"/>
          </p:cNvPicPr>
          <p:nvPr/>
        </p:nvPicPr>
        <p:blipFill>
          <a:blip r:embed="rId12"/>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AA08D3A1-33CD-02A2-8183-C11A91A844F1}"/>
              </a:ext>
            </a:extLst>
          </p:cNvPr>
          <p:cNvPicPr>
            <a:picLocks noChangeAspect="1"/>
          </p:cNvPicPr>
          <p:nvPr/>
        </p:nvPicPr>
        <p:blipFill>
          <a:blip r:embed="rId13"/>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E824BDAF-1184-DC0A-0EE7-7164EBDD4D81}"/>
              </a:ext>
            </a:extLst>
          </p:cNvPr>
          <p:cNvPicPr>
            <a:picLocks noChangeAspect="1"/>
          </p:cNvPicPr>
          <p:nvPr/>
        </p:nvPicPr>
        <p:blipFill>
          <a:blip r:embed="rId14"/>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D78A4A75-9171-73EE-3575-EC15B366A50B}"/>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3936FF45-494A-32AE-BB91-9FA122CB734D}"/>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86117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E068A-6B8A-18D8-B803-0C73CE6B55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6FCFEC-6DBD-4356-E5B1-B00B07BC0BFA}"/>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C7EA9EE-E2D4-FC1F-5274-41CCDCDDCCD3}"/>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6E31BC02-ABD4-3E5D-4A85-92FF1566700E}"/>
              </a:ext>
            </a:extLst>
          </p:cNvPr>
          <p:cNvPicPr>
            <a:picLocks/>
          </p:cNvPicPr>
          <p:nvPr/>
        </p:nvPicPr>
        <p:blipFill>
          <a:blip r:embed="rId3">
            <a:duotone>
              <a:prstClr val="black"/>
              <a:schemeClr val="accent5">
                <a:tint val="45000"/>
                <a:satMod val="400000"/>
              </a:schemeClr>
            </a:duotone>
          </a:blip>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82D7898E-E1B7-EC3D-C453-E0E918426BB7}"/>
              </a:ext>
            </a:extLst>
          </p:cNvPr>
          <p:cNvPicPr>
            <a:picLocks/>
          </p:cNvPicPr>
          <p:nvPr/>
        </p:nvPicPr>
        <p:blipFill>
          <a:blip r:embed="rId4">
            <a:duotone>
              <a:prstClr val="black"/>
              <a:schemeClr val="accent5">
                <a:tint val="45000"/>
                <a:satMod val="400000"/>
              </a:schemeClr>
            </a:duotone>
          </a:blip>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978D36C2-F9CA-742A-2CC4-22CB3097367F}"/>
              </a:ext>
            </a:extLst>
          </p:cNvPr>
          <p:cNvPicPr>
            <a:picLocks/>
          </p:cNvPicPr>
          <p:nvPr/>
        </p:nvPicPr>
        <p:blipFill>
          <a:blip r:embed="rId5">
            <a:duotone>
              <a:schemeClr val="accent1">
                <a:shade val="45000"/>
                <a:satMod val="135000"/>
              </a:schemeClr>
              <a:prstClr val="white"/>
            </a:duotone>
          </a:blip>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20AD2820-1FA8-0017-6BD0-F3719B0663C8}"/>
              </a:ext>
            </a:extLst>
          </p:cNvPr>
          <p:cNvPicPr>
            <a:picLocks/>
          </p:cNvPicPr>
          <p:nvPr/>
        </p:nvPicPr>
        <p:blipFill>
          <a:blip r:embed="rId6">
            <a:duotone>
              <a:prstClr val="black"/>
              <a:schemeClr val="accent2">
                <a:tint val="45000"/>
                <a:satMod val="400000"/>
              </a:schemeClr>
            </a:duotone>
          </a:blip>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9F70CCA1-7437-639C-087A-4ACBBA2A6A56}"/>
              </a:ext>
            </a:extLst>
          </p:cNvPr>
          <p:cNvPicPr>
            <a:picLocks/>
          </p:cNvPicPr>
          <p:nvPr/>
        </p:nvPicPr>
        <p:blipFill>
          <a:blip r:embed="rId7">
            <a:duotone>
              <a:prstClr val="black"/>
              <a:schemeClr val="accent2">
                <a:tint val="45000"/>
                <a:satMod val="400000"/>
              </a:schemeClr>
            </a:duotone>
          </a:blip>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A5E74937-68DC-1412-5E85-5181A9A45F22}"/>
              </a:ext>
            </a:extLst>
          </p:cNvPr>
          <p:cNvPicPr>
            <a:picLocks/>
          </p:cNvPicPr>
          <p:nvPr/>
        </p:nvPicPr>
        <p:blipFill>
          <a:blip r:embed="rId8">
            <a:duotone>
              <a:schemeClr val="accent4">
                <a:shade val="45000"/>
                <a:satMod val="135000"/>
              </a:schemeClr>
              <a:prstClr val="white"/>
            </a:duotone>
          </a:blip>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54501CEC-0BB4-375A-C825-3C89C98974A3}"/>
              </a:ext>
            </a:extLst>
          </p:cNvPr>
          <p:cNvPicPr>
            <a:picLocks/>
          </p:cNvPicPr>
          <p:nvPr/>
        </p:nvPicPr>
        <p:blipFill>
          <a:blip r:embed="rId9">
            <a:duotone>
              <a:schemeClr val="accent4">
                <a:shade val="45000"/>
                <a:satMod val="135000"/>
              </a:schemeClr>
              <a:prstClr val="white"/>
            </a:duotone>
          </a:blip>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59E291DA-EF99-025F-88DA-2177A31D5B49}"/>
              </a:ext>
            </a:extLst>
          </p:cNvPr>
          <p:cNvPicPr>
            <a:picLocks/>
          </p:cNvPicPr>
          <p:nvPr/>
        </p:nvPicPr>
        <p:blipFill>
          <a:blip r:embed="rId10">
            <a:duotone>
              <a:prstClr val="black"/>
              <a:schemeClr val="accent6">
                <a:tint val="45000"/>
                <a:satMod val="400000"/>
              </a:schemeClr>
            </a:duotone>
          </a:blip>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0EA3E918-6C00-3E75-7698-4C0DCF168F10}"/>
              </a:ext>
            </a:extLst>
          </p:cNvPr>
          <p:cNvPicPr>
            <a:picLocks/>
          </p:cNvPicPr>
          <p:nvPr/>
        </p:nvPicPr>
        <p:blipFill>
          <a:blip r:embed="rId11">
            <a:duotone>
              <a:prstClr val="black"/>
              <a:schemeClr val="accent6">
                <a:tint val="45000"/>
                <a:satMod val="400000"/>
              </a:schemeClr>
            </a:duotone>
          </a:blip>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7B554214-25A5-7D46-8D09-EC18610D0344}"/>
              </a:ext>
            </a:extLst>
          </p:cNvPr>
          <p:cNvPicPr>
            <a:picLocks noChangeAspect="1"/>
          </p:cNvPicPr>
          <p:nvPr/>
        </p:nvPicPr>
        <p:blipFill>
          <a:blip r:embed="rId12">
            <a:duotone>
              <a:prstClr val="black"/>
              <a:schemeClr val="accent4">
                <a:tint val="45000"/>
                <a:satMod val="400000"/>
              </a:schemeClr>
            </a:duotone>
          </a:blip>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DDA2B1A8-293D-26F2-58DE-8CC29E6F7670}"/>
              </a:ext>
            </a:extLst>
          </p:cNvPr>
          <p:cNvPicPr>
            <a:picLocks noChangeAspect="1"/>
          </p:cNvPicPr>
          <p:nvPr/>
        </p:nvPicPr>
        <p:blipFill>
          <a:blip r:embed="rId13">
            <a:duotone>
              <a:prstClr val="black"/>
              <a:schemeClr val="accent4">
                <a:tint val="45000"/>
                <a:satMod val="400000"/>
              </a:schemeClr>
            </a:duotone>
          </a:blip>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423380BD-1BDC-CDCE-981C-CD4B5BBA8F7A}"/>
              </a:ext>
            </a:extLst>
          </p:cNvPr>
          <p:cNvPicPr>
            <a:picLocks noChangeAspect="1"/>
          </p:cNvPicPr>
          <p:nvPr/>
        </p:nvPicPr>
        <p:blipFill>
          <a:blip r:embed="rId14">
            <a:duotone>
              <a:schemeClr val="accent1">
                <a:shade val="45000"/>
                <a:satMod val="135000"/>
              </a:schemeClr>
              <a:prstClr val="white"/>
            </a:duotone>
          </a:blip>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FDBEF3DF-A88B-3145-79E1-BDF74C74CB2A}"/>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055A36C3-1B76-5259-3221-F8F9CFCE8B7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973071146"/>
      </p:ext>
    </p:extLst>
  </p:cSld>
  <p:clrMapOvr>
    <a:masterClrMapping/>
  </p:clrMapOvr>
  <p:transition spd="slow">
    <p:randomBa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7A7F-3A95-3BDF-9DA1-59790E4AC5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5C5BF2-5C97-D0E3-E7E7-DC635621F675}"/>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8A1A5852-2A11-CE8E-C476-5A71CB94D43B}"/>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A288C735-8054-7AF0-2E86-8E530218A7AB}"/>
              </a:ext>
            </a:extLst>
          </p:cNvPr>
          <p:cNvPicPr>
            <a:picLocks/>
          </p:cNvPicPr>
          <p:nvPr/>
        </p:nvPicPr>
        <p:blipFill>
          <a:blip r:embed="rId3">
            <a:duotone>
              <a:prstClr val="black"/>
              <a:schemeClr val="accent5">
                <a:tint val="45000"/>
                <a:satMod val="400000"/>
              </a:schemeClr>
            </a:duotone>
          </a:blip>
          <a:stretch>
            <a:fillRect/>
          </a:stretch>
        </p:blipFill>
        <p:spPr>
          <a:xfrm>
            <a:off x="6860975" y="2144150"/>
            <a:ext cx="365760" cy="365760"/>
          </a:xfrm>
          <a:prstGeom prst="rect">
            <a:avLst/>
          </a:prstGeom>
        </p:spPr>
      </p:pic>
      <p:pic>
        <p:nvPicPr>
          <p:cNvPr id="10" name="Picture 9">
            <a:extLst>
              <a:ext uri="{FF2B5EF4-FFF2-40B4-BE49-F238E27FC236}">
                <a16:creationId xmlns:a16="http://schemas.microsoft.com/office/drawing/2014/main" id="{BA7D559B-7736-8132-EEC4-3DA4684DD962}"/>
              </a:ext>
            </a:extLst>
          </p:cNvPr>
          <p:cNvPicPr>
            <a:picLocks/>
          </p:cNvPicPr>
          <p:nvPr/>
        </p:nvPicPr>
        <p:blipFill>
          <a:blip r:embed="rId4">
            <a:duotone>
              <a:prstClr val="black"/>
              <a:schemeClr val="accent5">
                <a:tint val="45000"/>
                <a:satMod val="400000"/>
              </a:schemeClr>
            </a:duotone>
          </a:blip>
          <a:stretch>
            <a:fillRect/>
          </a:stretch>
        </p:blipFill>
        <p:spPr>
          <a:xfrm>
            <a:off x="2809947" y="2144150"/>
            <a:ext cx="365760" cy="365760"/>
          </a:xfrm>
          <a:prstGeom prst="rect">
            <a:avLst/>
          </a:prstGeom>
        </p:spPr>
      </p:pic>
      <p:pic>
        <p:nvPicPr>
          <p:cNvPr id="12" name="Picture 11">
            <a:extLst>
              <a:ext uri="{FF2B5EF4-FFF2-40B4-BE49-F238E27FC236}">
                <a16:creationId xmlns:a16="http://schemas.microsoft.com/office/drawing/2014/main" id="{CBBFF59D-374D-00A5-AFAC-40D7C47D4107}"/>
              </a:ext>
            </a:extLst>
          </p:cNvPr>
          <p:cNvPicPr>
            <a:picLocks/>
          </p:cNvPicPr>
          <p:nvPr/>
        </p:nvPicPr>
        <p:blipFill>
          <a:blip r:embed="rId5">
            <a:duotone>
              <a:schemeClr val="accent1">
                <a:shade val="45000"/>
                <a:satMod val="135000"/>
              </a:schemeClr>
              <a:prstClr val="white"/>
            </a:duotone>
          </a:blip>
          <a:stretch>
            <a:fillRect/>
          </a:stretch>
        </p:blipFill>
        <p:spPr>
          <a:xfrm>
            <a:off x="3302263" y="2144150"/>
            <a:ext cx="365760" cy="365760"/>
          </a:xfrm>
          <a:prstGeom prst="rect">
            <a:avLst/>
          </a:prstGeom>
        </p:spPr>
      </p:pic>
      <p:pic>
        <p:nvPicPr>
          <p:cNvPr id="14" name="Picture 13">
            <a:extLst>
              <a:ext uri="{FF2B5EF4-FFF2-40B4-BE49-F238E27FC236}">
                <a16:creationId xmlns:a16="http://schemas.microsoft.com/office/drawing/2014/main" id="{859B4CB1-4751-8E27-F68C-E9DB718F5436}"/>
              </a:ext>
            </a:extLst>
          </p:cNvPr>
          <p:cNvPicPr>
            <a:picLocks/>
          </p:cNvPicPr>
          <p:nvPr/>
        </p:nvPicPr>
        <p:blipFill>
          <a:blip r:embed="rId6">
            <a:duotone>
              <a:prstClr val="black"/>
              <a:schemeClr val="accent2">
                <a:tint val="45000"/>
                <a:satMod val="400000"/>
              </a:schemeClr>
            </a:duotone>
          </a:blip>
          <a:stretch>
            <a:fillRect/>
          </a:stretch>
        </p:blipFill>
        <p:spPr>
          <a:xfrm>
            <a:off x="7346472" y="2144150"/>
            <a:ext cx="365760" cy="365760"/>
          </a:xfrm>
          <a:prstGeom prst="rect">
            <a:avLst/>
          </a:prstGeom>
        </p:spPr>
      </p:pic>
      <p:pic>
        <p:nvPicPr>
          <p:cNvPr id="16" name="Picture 15">
            <a:extLst>
              <a:ext uri="{FF2B5EF4-FFF2-40B4-BE49-F238E27FC236}">
                <a16:creationId xmlns:a16="http://schemas.microsoft.com/office/drawing/2014/main" id="{AED0C843-9D41-1529-D1C5-A03E45F14FBC}"/>
              </a:ext>
            </a:extLst>
          </p:cNvPr>
          <p:cNvPicPr>
            <a:picLocks/>
          </p:cNvPicPr>
          <p:nvPr/>
        </p:nvPicPr>
        <p:blipFill>
          <a:blip r:embed="rId7">
            <a:duotone>
              <a:prstClr val="black"/>
              <a:schemeClr val="accent2">
                <a:tint val="45000"/>
                <a:satMod val="400000"/>
              </a:schemeClr>
            </a:duotone>
          </a:blip>
          <a:stretch>
            <a:fillRect/>
          </a:stretch>
        </p:blipFill>
        <p:spPr>
          <a:xfrm>
            <a:off x="5387202" y="2144150"/>
            <a:ext cx="365760" cy="365760"/>
          </a:xfrm>
          <a:prstGeom prst="rect">
            <a:avLst/>
          </a:prstGeom>
        </p:spPr>
      </p:pic>
      <p:pic>
        <p:nvPicPr>
          <p:cNvPr id="18" name="Picture 17">
            <a:extLst>
              <a:ext uri="{FF2B5EF4-FFF2-40B4-BE49-F238E27FC236}">
                <a16:creationId xmlns:a16="http://schemas.microsoft.com/office/drawing/2014/main" id="{5D472BD0-696B-7BFC-16CC-E736752ABC17}"/>
              </a:ext>
            </a:extLst>
          </p:cNvPr>
          <p:cNvPicPr>
            <a:picLocks/>
          </p:cNvPicPr>
          <p:nvPr/>
        </p:nvPicPr>
        <p:blipFill>
          <a:blip r:embed="rId8">
            <a:duotone>
              <a:schemeClr val="accent4">
                <a:shade val="45000"/>
                <a:satMod val="135000"/>
              </a:schemeClr>
              <a:prstClr val="white"/>
            </a:duotone>
          </a:blip>
          <a:stretch>
            <a:fillRect/>
          </a:stretch>
        </p:blipFill>
        <p:spPr>
          <a:xfrm>
            <a:off x="7845116" y="2144150"/>
            <a:ext cx="365760" cy="365760"/>
          </a:xfrm>
          <a:prstGeom prst="rect">
            <a:avLst/>
          </a:prstGeom>
        </p:spPr>
      </p:pic>
      <p:pic>
        <p:nvPicPr>
          <p:cNvPr id="20" name="Picture 19">
            <a:extLst>
              <a:ext uri="{FF2B5EF4-FFF2-40B4-BE49-F238E27FC236}">
                <a16:creationId xmlns:a16="http://schemas.microsoft.com/office/drawing/2014/main" id="{79BA8EC2-5026-C8D0-B30E-30FA8AC3A9FB}"/>
              </a:ext>
            </a:extLst>
          </p:cNvPr>
          <p:cNvPicPr>
            <a:picLocks/>
          </p:cNvPicPr>
          <p:nvPr/>
        </p:nvPicPr>
        <p:blipFill>
          <a:blip r:embed="rId9">
            <a:duotone>
              <a:schemeClr val="accent4">
                <a:shade val="45000"/>
                <a:satMod val="135000"/>
              </a:schemeClr>
              <a:prstClr val="white"/>
            </a:duotone>
          </a:blip>
          <a:stretch>
            <a:fillRect/>
          </a:stretch>
        </p:blipFill>
        <p:spPr>
          <a:xfrm>
            <a:off x="4358244" y="2144150"/>
            <a:ext cx="365760" cy="365760"/>
          </a:xfrm>
          <a:prstGeom prst="rect">
            <a:avLst/>
          </a:prstGeom>
        </p:spPr>
      </p:pic>
      <p:pic>
        <p:nvPicPr>
          <p:cNvPr id="22" name="Picture 21">
            <a:extLst>
              <a:ext uri="{FF2B5EF4-FFF2-40B4-BE49-F238E27FC236}">
                <a16:creationId xmlns:a16="http://schemas.microsoft.com/office/drawing/2014/main" id="{5A02889E-7C4F-8D0C-7A8C-CCC9EB8BD569}"/>
              </a:ext>
            </a:extLst>
          </p:cNvPr>
          <p:cNvPicPr>
            <a:picLocks/>
          </p:cNvPicPr>
          <p:nvPr/>
        </p:nvPicPr>
        <p:blipFill>
          <a:blip r:embed="rId10">
            <a:duotone>
              <a:prstClr val="black"/>
              <a:schemeClr val="accent6">
                <a:tint val="45000"/>
                <a:satMod val="400000"/>
              </a:schemeClr>
            </a:duotone>
          </a:blip>
          <a:stretch>
            <a:fillRect/>
          </a:stretch>
        </p:blipFill>
        <p:spPr>
          <a:xfrm>
            <a:off x="5876834" y="2144150"/>
            <a:ext cx="365760" cy="365760"/>
          </a:xfrm>
          <a:prstGeom prst="rect">
            <a:avLst/>
          </a:prstGeom>
        </p:spPr>
      </p:pic>
      <p:pic>
        <p:nvPicPr>
          <p:cNvPr id="24" name="Picture 23">
            <a:extLst>
              <a:ext uri="{FF2B5EF4-FFF2-40B4-BE49-F238E27FC236}">
                <a16:creationId xmlns:a16="http://schemas.microsoft.com/office/drawing/2014/main" id="{48F2B01F-74B2-76DD-5351-910B0B95591D}"/>
              </a:ext>
            </a:extLst>
          </p:cNvPr>
          <p:cNvPicPr>
            <a:picLocks/>
          </p:cNvPicPr>
          <p:nvPr/>
        </p:nvPicPr>
        <p:blipFill>
          <a:blip r:embed="rId11">
            <a:duotone>
              <a:prstClr val="black"/>
              <a:schemeClr val="accent6">
                <a:tint val="45000"/>
                <a:satMod val="400000"/>
              </a:schemeClr>
            </a:duotone>
          </a:blip>
          <a:stretch>
            <a:fillRect/>
          </a:stretch>
        </p:blipFill>
        <p:spPr>
          <a:xfrm>
            <a:off x="3829942" y="2144150"/>
            <a:ext cx="365760" cy="365760"/>
          </a:xfrm>
          <a:prstGeom prst="rect">
            <a:avLst/>
          </a:prstGeom>
        </p:spPr>
      </p:pic>
      <p:pic>
        <p:nvPicPr>
          <p:cNvPr id="26" name="Picture 25">
            <a:extLst>
              <a:ext uri="{FF2B5EF4-FFF2-40B4-BE49-F238E27FC236}">
                <a16:creationId xmlns:a16="http://schemas.microsoft.com/office/drawing/2014/main" id="{BA076EB1-1DF2-BED9-9CFF-3C9E1177AE77}"/>
              </a:ext>
            </a:extLst>
          </p:cNvPr>
          <p:cNvPicPr>
            <a:picLocks noChangeAspect="1"/>
          </p:cNvPicPr>
          <p:nvPr/>
        </p:nvPicPr>
        <p:blipFill>
          <a:blip r:embed="rId12">
            <a:duotone>
              <a:prstClr val="black"/>
              <a:schemeClr val="accent4">
                <a:tint val="45000"/>
                <a:satMod val="400000"/>
              </a:schemeClr>
            </a:duotone>
          </a:blip>
          <a:stretch>
            <a:fillRect/>
          </a:stretch>
        </p:blipFill>
        <p:spPr>
          <a:xfrm>
            <a:off x="8373418" y="2144150"/>
            <a:ext cx="375782" cy="365760"/>
          </a:xfrm>
          <a:prstGeom prst="rect">
            <a:avLst/>
          </a:prstGeom>
        </p:spPr>
      </p:pic>
      <p:pic>
        <p:nvPicPr>
          <p:cNvPr id="28" name="Picture 27">
            <a:extLst>
              <a:ext uri="{FF2B5EF4-FFF2-40B4-BE49-F238E27FC236}">
                <a16:creationId xmlns:a16="http://schemas.microsoft.com/office/drawing/2014/main" id="{2374627A-8E57-5486-992F-8A8BFF421A61}"/>
              </a:ext>
            </a:extLst>
          </p:cNvPr>
          <p:cNvPicPr>
            <a:picLocks noChangeAspect="1"/>
          </p:cNvPicPr>
          <p:nvPr/>
        </p:nvPicPr>
        <p:blipFill>
          <a:blip r:embed="rId13">
            <a:duotone>
              <a:prstClr val="black"/>
              <a:schemeClr val="accent4">
                <a:tint val="45000"/>
                <a:satMod val="400000"/>
              </a:schemeClr>
            </a:duotone>
          </a:blip>
          <a:stretch>
            <a:fillRect/>
          </a:stretch>
        </p:blipFill>
        <p:spPr>
          <a:xfrm>
            <a:off x="6366466" y="2144150"/>
            <a:ext cx="370637" cy="365760"/>
          </a:xfrm>
          <a:prstGeom prst="rect">
            <a:avLst/>
          </a:prstGeom>
        </p:spPr>
      </p:pic>
      <p:pic>
        <p:nvPicPr>
          <p:cNvPr id="30" name="Picture 29">
            <a:extLst>
              <a:ext uri="{FF2B5EF4-FFF2-40B4-BE49-F238E27FC236}">
                <a16:creationId xmlns:a16="http://schemas.microsoft.com/office/drawing/2014/main" id="{BE77139F-1EEF-9F8F-E8D4-DE050E7EFBE4}"/>
              </a:ext>
            </a:extLst>
          </p:cNvPr>
          <p:cNvPicPr>
            <a:picLocks noChangeAspect="1"/>
          </p:cNvPicPr>
          <p:nvPr/>
        </p:nvPicPr>
        <p:blipFill>
          <a:blip r:embed="rId14">
            <a:duotone>
              <a:schemeClr val="accent1">
                <a:shade val="45000"/>
                <a:satMod val="135000"/>
              </a:schemeClr>
              <a:prstClr val="white"/>
            </a:duotone>
          </a:blip>
          <a:stretch>
            <a:fillRect/>
          </a:stretch>
        </p:blipFill>
        <p:spPr>
          <a:xfrm>
            <a:off x="4886546" y="2144150"/>
            <a:ext cx="371139" cy="365760"/>
          </a:xfrm>
          <a:prstGeom prst="rect">
            <a:avLst/>
          </a:prstGeom>
        </p:spPr>
      </p:pic>
      <p:sp>
        <p:nvSpPr>
          <p:cNvPr id="4" name="TextBox 3">
            <a:extLst>
              <a:ext uri="{FF2B5EF4-FFF2-40B4-BE49-F238E27FC236}">
                <a16:creationId xmlns:a16="http://schemas.microsoft.com/office/drawing/2014/main" id="{140DB4FC-A54E-B2F0-E858-9D4EB47D6F1D}"/>
              </a:ext>
            </a:extLst>
          </p:cNvPr>
          <p:cNvSpPr txBox="1"/>
          <p:nvPr/>
        </p:nvSpPr>
        <p:spPr>
          <a:xfrm>
            <a:off x="318959" y="1417514"/>
            <a:ext cx="2505494" cy="923330"/>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p:txBody>
      </p:sp>
      <p:sp>
        <p:nvSpPr>
          <p:cNvPr id="7" name="TextBox 6">
            <a:extLst>
              <a:ext uri="{FF2B5EF4-FFF2-40B4-BE49-F238E27FC236}">
                <a16:creationId xmlns:a16="http://schemas.microsoft.com/office/drawing/2014/main" id="{71A0A718-8D12-C6E9-376D-5B65BE82BCC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11369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8F02C-F463-BFB6-CA2A-7173630593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3AEB20-78E2-1231-FA4A-91655C2DEF15}"/>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598532BF-A7CF-C8D9-D551-2AA39401AC90}"/>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1F84D520-E933-BA2E-0498-6692782D7D29}"/>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A8296945-8DC3-4213-3802-4DAA07B0E492}"/>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B406CA73-0189-5D63-85E3-F875370E45B0}"/>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677313F1-3589-9015-C17A-60A21E1EA634}"/>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69E6DD10-F687-D969-4B22-A975E4374384}"/>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A02E0C08-5E6A-D409-5465-A3F2B78ED428}"/>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F40B724F-D157-A7A4-D3A7-C57A0A8AB50A}"/>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E8EB2D0B-408B-7AC4-1E6B-150CFB507FFA}"/>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F7B932A2-0531-AA6E-9733-962021784583}"/>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D241AF72-C6AE-4EED-BE52-77D6A407E3AE}"/>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B4772C40-8107-A53F-2E39-95FAD7A4D00F}"/>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383BF72B-943B-791E-BECC-F5E7C426B2BD}"/>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58BB407A-A5C5-5787-08C0-AA3E491CFAE6}"/>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sp>
        <p:nvSpPr>
          <p:cNvPr id="9" name="TextBox 8">
            <a:extLst>
              <a:ext uri="{FF2B5EF4-FFF2-40B4-BE49-F238E27FC236}">
                <a16:creationId xmlns:a16="http://schemas.microsoft.com/office/drawing/2014/main" id="{5B2F2511-566E-1A5C-70C4-5ABEFEC32E26}"/>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1" name="TextBox 10">
            <a:extLst>
              <a:ext uri="{FF2B5EF4-FFF2-40B4-BE49-F238E27FC236}">
                <a16:creationId xmlns:a16="http://schemas.microsoft.com/office/drawing/2014/main" id="{3D8846F1-3F1B-91C4-2704-6DBDF26934E1}"/>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7" name="TextBox 6">
            <a:extLst>
              <a:ext uri="{FF2B5EF4-FFF2-40B4-BE49-F238E27FC236}">
                <a16:creationId xmlns:a16="http://schemas.microsoft.com/office/drawing/2014/main" id="{D6C08E17-E2BA-7E08-7D8A-F0946EB8D094}"/>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60155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00E3F-F1A2-6B44-388C-32F928A0EF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114F19-4430-E541-940B-985FEE2DFEA4}"/>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C7D067D-129B-A295-45D0-1D625A4D0170}"/>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3C795809-83DB-B5D6-A58F-5C4ED5FAEAFB}"/>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33EE6F52-275E-B07E-E54B-33E9AE95871E}"/>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F7B3EA3D-39F3-C0B3-0AAF-7F244A0B333B}"/>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79724A1C-A9AB-1059-DCF7-1CBB71B38650}"/>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7DB825EE-764F-26B4-FBE3-BE0CCB7687CC}"/>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39956FD0-D615-F524-95C4-DF441B3F97D0}"/>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DC69A404-3861-0972-C647-F43534CE4199}"/>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373D88DC-303C-BBAC-DC3F-1CEAC991F1AB}"/>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FBFC9BFC-D655-75EB-52F3-52A9F14D2171}"/>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EBBAA428-C7A6-2B8D-5634-99836E988164}"/>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B8D4EFE8-1D4A-E273-E14F-29B4575008B2}"/>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0BFDAAE6-5DD1-F9BB-206C-B08E12212527}"/>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65E2D85A-3B94-25C6-16F6-C29C169AEDAF}"/>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sp>
        <p:nvSpPr>
          <p:cNvPr id="9" name="TextBox 8">
            <a:extLst>
              <a:ext uri="{FF2B5EF4-FFF2-40B4-BE49-F238E27FC236}">
                <a16:creationId xmlns:a16="http://schemas.microsoft.com/office/drawing/2014/main" id="{DA7D1139-1D86-2C57-12AC-31513BA63A0D}"/>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1" name="TextBox 10">
            <a:extLst>
              <a:ext uri="{FF2B5EF4-FFF2-40B4-BE49-F238E27FC236}">
                <a16:creationId xmlns:a16="http://schemas.microsoft.com/office/drawing/2014/main" id="{2373122F-361D-CD8B-FA1E-B38952E9EB17}"/>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2" name="TextBox 1">
            <a:extLst>
              <a:ext uri="{FF2B5EF4-FFF2-40B4-BE49-F238E27FC236}">
                <a16:creationId xmlns:a16="http://schemas.microsoft.com/office/drawing/2014/main" id="{C6EE9201-1F30-F9FC-4264-E47353A1A9DE}"/>
              </a:ext>
            </a:extLst>
          </p:cNvPr>
          <p:cNvSpPr txBox="1"/>
          <p:nvPr/>
        </p:nvSpPr>
        <p:spPr>
          <a:xfrm>
            <a:off x="7256585" y="3007132"/>
            <a:ext cx="2630720" cy="369332"/>
          </a:xfrm>
          <a:prstGeom prst="rect">
            <a:avLst/>
          </a:prstGeom>
          <a:noFill/>
        </p:spPr>
        <p:txBody>
          <a:bodyPr wrap="none" rtlCol="0">
            <a:spAutoFit/>
          </a:bodyPr>
          <a:lstStyle/>
          <a:p>
            <a:r>
              <a:rPr lang="es-ES_tradnl" dirty="0"/>
              <a:t>TYPICAL ACCURACY &gt; 90%</a:t>
            </a:r>
          </a:p>
        </p:txBody>
      </p:sp>
      <p:sp>
        <p:nvSpPr>
          <p:cNvPr id="13" name="TextBox 12">
            <a:extLst>
              <a:ext uri="{FF2B5EF4-FFF2-40B4-BE49-F238E27FC236}">
                <a16:creationId xmlns:a16="http://schemas.microsoft.com/office/drawing/2014/main" id="{C748C884-A8C6-C081-D582-80D6D248973C}"/>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231880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1F22A-8DEC-2BA9-D45D-F800DFD11A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AB364BE-7DCA-2B72-7095-A54541F87559}"/>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C1E91F4B-106F-9A3A-8E47-4FE2DCA34448}"/>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A3491BC6-EB55-35AA-926B-71C22F1534C8}"/>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6B749929-1534-4239-5D53-53E37E73B8B6}"/>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994336E7-0BE2-758D-E767-C25BB67BE90E}"/>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6CFC1475-CE4C-22C8-CB89-8DC8142CA1D7}"/>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69043473-CAAA-2931-B45B-ED408E08C461}"/>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6F8460AE-EA8B-B2B3-6938-78457B23B617}"/>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B2EC23EF-96AD-43A5-7C40-F5D5A9D6CBCC}"/>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00FC29C4-CB91-EA21-6C1C-DAF7E75FCB55}"/>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990B442B-1481-27FA-9329-E7D794AAFA3F}"/>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69DA3D48-C1A7-0C73-5AAE-D3ED70AC2C7C}"/>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973101EC-A29D-CB90-BD8B-DCC894E3EB9B}"/>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8EBC2D9F-7818-B503-3F35-FAB7E908E3B9}"/>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AF5D91E1-16F8-0F6E-6C5E-1638CC2B9BC2}"/>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grpSp>
        <p:nvGrpSpPr>
          <p:cNvPr id="2" name="Group 1">
            <a:extLst>
              <a:ext uri="{FF2B5EF4-FFF2-40B4-BE49-F238E27FC236}">
                <a16:creationId xmlns:a16="http://schemas.microsoft.com/office/drawing/2014/main" id="{4CB3F2BF-5D2B-2115-A3FD-70558609A2D5}"/>
              </a:ext>
            </a:extLst>
          </p:cNvPr>
          <p:cNvGrpSpPr/>
          <p:nvPr/>
        </p:nvGrpSpPr>
        <p:grpSpPr>
          <a:xfrm>
            <a:off x="1266092" y="773722"/>
            <a:ext cx="9284677" cy="5275386"/>
            <a:chOff x="1266092" y="773722"/>
            <a:chExt cx="9284677" cy="5275386"/>
          </a:xfrm>
        </p:grpSpPr>
        <p:cxnSp>
          <p:nvCxnSpPr>
            <p:cNvPr id="7" name="Straight Connector 6">
              <a:extLst>
                <a:ext uri="{FF2B5EF4-FFF2-40B4-BE49-F238E27FC236}">
                  <a16:creationId xmlns:a16="http://schemas.microsoft.com/office/drawing/2014/main" id="{665171CE-EB8F-6C83-487A-6D873091810C}"/>
                </a:ext>
              </a:extLst>
            </p:cNvPr>
            <p:cNvCxnSpPr/>
            <p:nvPr/>
          </p:nvCxnSpPr>
          <p:spPr>
            <a:xfrm>
              <a:off x="1266092" y="773723"/>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026877-87E9-D07E-48B2-D8805A24B460}"/>
                </a:ext>
              </a:extLst>
            </p:cNvPr>
            <p:cNvCxnSpPr>
              <a:cxnSpLocks/>
            </p:cNvCxnSpPr>
            <p:nvPr/>
          </p:nvCxnSpPr>
          <p:spPr>
            <a:xfrm flipH="1">
              <a:off x="1641230" y="773722"/>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E07E22C-AF85-B09E-D2F0-B82EDF9DE6FF}"/>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3" name="TextBox 12">
            <a:extLst>
              <a:ext uri="{FF2B5EF4-FFF2-40B4-BE49-F238E27FC236}">
                <a16:creationId xmlns:a16="http://schemas.microsoft.com/office/drawing/2014/main" id="{6BB6A163-1C6A-F336-B6D5-77CC8228A8F3}"/>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15" name="TextBox 14">
            <a:extLst>
              <a:ext uri="{FF2B5EF4-FFF2-40B4-BE49-F238E27FC236}">
                <a16:creationId xmlns:a16="http://schemas.microsoft.com/office/drawing/2014/main" id="{05B776A7-657A-C9A7-15ED-1E534E0A5F87}"/>
              </a:ext>
            </a:extLst>
          </p:cNvPr>
          <p:cNvSpPr txBox="1"/>
          <p:nvPr/>
        </p:nvSpPr>
        <p:spPr>
          <a:xfrm>
            <a:off x="7256585" y="3007132"/>
            <a:ext cx="2630720" cy="369332"/>
          </a:xfrm>
          <a:prstGeom prst="rect">
            <a:avLst/>
          </a:prstGeom>
          <a:noFill/>
        </p:spPr>
        <p:txBody>
          <a:bodyPr wrap="none" rtlCol="0">
            <a:spAutoFit/>
          </a:bodyPr>
          <a:lstStyle/>
          <a:p>
            <a:r>
              <a:rPr lang="es-ES_tradnl" dirty="0"/>
              <a:t>TYPICAL ACCURACY &gt; 90%</a:t>
            </a:r>
          </a:p>
        </p:txBody>
      </p:sp>
      <p:sp>
        <p:nvSpPr>
          <p:cNvPr id="19" name="TextBox 18">
            <a:extLst>
              <a:ext uri="{FF2B5EF4-FFF2-40B4-BE49-F238E27FC236}">
                <a16:creationId xmlns:a16="http://schemas.microsoft.com/office/drawing/2014/main" id="{7A850ACE-B3F4-D941-47A3-E9F8693AFD9C}"/>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888158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31E52-F8B3-C098-5B4A-BE08EB642B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152C89-6C2B-10F5-8FFC-599DF666910D}"/>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E4A387B4-3E57-16F1-417D-64894FAA37B4}"/>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535533A8-39B3-069A-F5E7-1C98768C036F}"/>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BE98A8D6-B8A7-9548-3671-D3DCDF71C1AB}"/>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CB788B34-7B89-D8C0-AA0C-8B252722F5AE}"/>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BB8C9936-A049-C312-448B-4C7BA08DE922}"/>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007FDE7E-8864-A6A1-B789-5DBFE1739E21}"/>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FA7EDD9C-7708-E958-8E47-2BC9F3612273}"/>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62079BC7-D64C-AAB2-3F34-40B59F79D9DC}"/>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046224CB-A2A7-16F3-F9CA-C3F88BDF2949}"/>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4AD35025-7252-91D5-21AA-97BEF4D70D19}"/>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6553F984-C019-0513-6697-58D2B1704667}"/>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0DD4DDE1-3F54-3199-D64B-98FAEFE08E4D}"/>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3511BF9A-2F3D-8977-FCD8-0AEC206D6D39}"/>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7CB8A2F0-06AF-77D6-F932-EB9FA649F4E8}"/>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grpSp>
        <p:nvGrpSpPr>
          <p:cNvPr id="11" name="Group 10">
            <a:extLst>
              <a:ext uri="{FF2B5EF4-FFF2-40B4-BE49-F238E27FC236}">
                <a16:creationId xmlns:a16="http://schemas.microsoft.com/office/drawing/2014/main" id="{303645DC-D00F-DA07-C701-958FD8843E24}"/>
              </a:ext>
            </a:extLst>
          </p:cNvPr>
          <p:cNvGrpSpPr/>
          <p:nvPr/>
        </p:nvGrpSpPr>
        <p:grpSpPr>
          <a:xfrm>
            <a:off x="1219200" y="2509910"/>
            <a:ext cx="6551484" cy="1418623"/>
            <a:chOff x="1219200" y="2509910"/>
            <a:chExt cx="6551484" cy="1418623"/>
          </a:xfrm>
        </p:grpSpPr>
        <p:cxnSp>
          <p:nvCxnSpPr>
            <p:cNvPr id="13" name="Straight Arrow Connector 12">
              <a:extLst>
                <a:ext uri="{FF2B5EF4-FFF2-40B4-BE49-F238E27FC236}">
                  <a16:creationId xmlns:a16="http://schemas.microsoft.com/office/drawing/2014/main" id="{AEACE521-C48C-5651-C5E2-46396FFF7F05}"/>
                </a:ext>
              </a:extLst>
            </p:cNvPr>
            <p:cNvCxnSpPr>
              <a:cxnSpLocks/>
              <a:endCxn id="8" idx="2"/>
            </p:cNvCxnSpPr>
            <p:nvPr/>
          </p:nvCxnSpPr>
          <p:spPr>
            <a:xfrm flipV="1">
              <a:off x="1219200" y="2509910"/>
              <a:ext cx="6551484"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3B4FAD-0983-DC48-9A58-1C97CC914CDF}"/>
                </a:ext>
              </a:extLst>
            </p:cNvPr>
            <p:cNvCxnSpPr>
              <a:cxnSpLocks/>
            </p:cNvCxnSpPr>
            <p:nvPr/>
          </p:nvCxnSpPr>
          <p:spPr>
            <a:xfrm flipV="1">
              <a:off x="1219200" y="2509910"/>
              <a:ext cx="1219200"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8E6B89E-9FE7-415E-2498-533A53F9A39D}"/>
              </a:ext>
            </a:extLst>
          </p:cNvPr>
          <p:cNvGrpSpPr/>
          <p:nvPr/>
        </p:nvGrpSpPr>
        <p:grpSpPr>
          <a:xfrm>
            <a:off x="4001865" y="2509910"/>
            <a:ext cx="4752960" cy="1418623"/>
            <a:chOff x="398979" y="2509910"/>
            <a:chExt cx="4752960" cy="1418623"/>
          </a:xfrm>
        </p:grpSpPr>
        <p:cxnSp>
          <p:nvCxnSpPr>
            <p:cNvPr id="19" name="Straight Arrow Connector 18">
              <a:extLst>
                <a:ext uri="{FF2B5EF4-FFF2-40B4-BE49-F238E27FC236}">
                  <a16:creationId xmlns:a16="http://schemas.microsoft.com/office/drawing/2014/main" id="{4A617E65-5A1C-FF76-536A-40D495420689}"/>
                </a:ext>
              </a:extLst>
            </p:cNvPr>
            <p:cNvCxnSpPr>
              <a:cxnSpLocks/>
              <a:endCxn id="18" idx="2"/>
            </p:cNvCxnSpPr>
            <p:nvPr/>
          </p:nvCxnSpPr>
          <p:spPr>
            <a:xfrm flipV="1">
              <a:off x="1219200" y="2509910"/>
              <a:ext cx="3932739"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842B02-FB1A-EDDD-C45A-4505853FCDDD}"/>
                </a:ext>
              </a:extLst>
            </p:cNvPr>
            <p:cNvCxnSpPr>
              <a:cxnSpLocks/>
              <a:endCxn id="20" idx="2"/>
            </p:cNvCxnSpPr>
            <p:nvPr/>
          </p:nvCxnSpPr>
          <p:spPr>
            <a:xfrm flipH="1" flipV="1">
              <a:off x="398979" y="2509910"/>
              <a:ext cx="820221"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6628B6-1633-963E-6263-79DD16B06A16}"/>
              </a:ext>
            </a:extLst>
          </p:cNvPr>
          <p:cNvGrpSpPr/>
          <p:nvPr/>
        </p:nvGrpSpPr>
        <p:grpSpPr>
          <a:xfrm>
            <a:off x="6012526" y="2509910"/>
            <a:ext cx="4370121" cy="1395176"/>
            <a:chOff x="-3150921" y="2533357"/>
            <a:chExt cx="4370121" cy="1395176"/>
          </a:xfrm>
        </p:grpSpPr>
        <p:cxnSp>
          <p:nvCxnSpPr>
            <p:cNvPr id="25" name="Straight Arrow Connector 24">
              <a:extLst>
                <a:ext uri="{FF2B5EF4-FFF2-40B4-BE49-F238E27FC236}">
                  <a16:creationId xmlns:a16="http://schemas.microsoft.com/office/drawing/2014/main" id="{8E08016D-CAAA-8229-8185-829DCE252147}"/>
                </a:ext>
              </a:extLst>
            </p:cNvPr>
            <p:cNvCxnSpPr>
              <a:cxnSpLocks/>
              <a:endCxn id="26" idx="2"/>
            </p:cNvCxnSpPr>
            <p:nvPr/>
          </p:nvCxnSpPr>
          <p:spPr>
            <a:xfrm flipH="1" flipV="1">
              <a:off x="124691" y="2533357"/>
              <a:ext cx="1094509" cy="139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010029-6D4D-D931-AA96-1DB918A54C81}"/>
                </a:ext>
              </a:extLst>
            </p:cNvPr>
            <p:cNvCxnSpPr>
              <a:cxnSpLocks/>
              <a:endCxn id="28" idx="2"/>
            </p:cNvCxnSpPr>
            <p:nvPr/>
          </p:nvCxnSpPr>
          <p:spPr>
            <a:xfrm flipH="1" flipV="1">
              <a:off x="-3150921" y="2533357"/>
              <a:ext cx="4370121" cy="139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2372C8E-C0C1-D9ED-8F26-19DF3F07D5AA}"/>
              </a:ext>
            </a:extLst>
          </p:cNvPr>
          <p:cNvGrpSpPr/>
          <p:nvPr/>
        </p:nvGrpSpPr>
        <p:grpSpPr>
          <a:xfrm>
            <a:off x="1266092" y="773722"/>
            <a:ext cx="9284677" cy="5275386"/>
            <a:chOff x="1266092" y="773722"/>
            <a:chExt cx="9284677" cy="5275386"/>
          </a:xfrm>
        </p:grpSpPr>
        <p:cxnSp>
          <p:nvCxnSpPr>
            <p:cNvPr id="38" name="Straight Connector 37">
              <a:extLst>
                <a:ext uri="{FF2B5EF4-FFF2-40B4-BE49-F238E27FC236}">
                  <a16:creationId xmlns:a16="http://schemas.microsoft.com/office/drawing/2014/main" id="{26062EEE-6E40-E01E-0941-F5059273157F}"/>
                </a:ext>
              </a:extLst>
            </p:cNvPr>
            <p:cNvCxnSpPr/>
            <p:nvPr/>
          </p:nvCxnSpPr>
          <p:spPr>
            <a:xfrm>
              <a:off x="1266092" y="773723"/>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A87FF2-A8DF-21C9-B3B6-3E319693986A}"/>
                </a:ext>
              </a:extLst>
            </p:cNvPr>
            <p:cNvCxnSpPr>
              <a:cxnSpLocks/>
            </p:cNvCxnSpPr>
            <p:nvPr/>
          </p:nvCxnSpPr>
          <p:spPr>
            <a:xfrm flipH="1">
              <a:off x="1641230" y="773722"/>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7749E187-DDDB-64FC-6769-BACE6EB5DCBA}"/>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41" name="TextBox 40">
            <a:extLst>
              <a:ext uri="{FF2B5EF4-FFF2-40B4-BE49-F238E27FC236}">
                <a16:creationId xmlns:a16="http://schemas.microsoft.com/office/drawing/2014/main" id="{6FB32882-F237-F1EB-CF2B-52D668CE38DC}"/>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7" name="TextBox 6">
            <a:extLst>
              <a:ext uri="{FF2B5EF4-FFF2-40B4-BE49-F238E27FC236}">
                <a16:creationId xmlns:a16="http://schemas.microsoft.com/office/drawing/2014/main" id="{9BCFB37B-0375-6E6A-3D56-1D265C570121}"/>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999080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473089"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Mayor eficiencia en procedimientos médicos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10124246"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www.microsoft.com</a:t>
            </a:r>
            <a:r>
              <a:rPr lang="es-ES_tradnl" sz="1200" dirty="0">
                <a:solidFill>
                  <a:schemeClr val="bg1">
                    <a:lumMod val="50000"/>
                  </a:schemeClr>
                </a:solidFill>
              </a:rPr>
              <a:t>/en-</a:t>
            </a:r>
            <a:r>
              <a:rPr lang="es-ES_tradnl" sz="1200" dirty="0" err="1">
                <a:solidFill>
                  <a:schemeClr val="bg1">
                    <a:lumMod val="50000"/>
                  </a:schemeClr>
                </a:solidFill>
              </a:rPr>
              <a:t>us</a:t>
            </a:r>
            <a:r>
              <a:rPr lang="es-ES_tradnl" sz="1200" dirty="0">
                <a:solidFill>
                  <a:schemeClr val="bg1">
                    <a:lumMod val="50000"/>
                  </a:schemeClr>
                </a:solidFill>
              </a:rPr>
              <a:t>/</a:t>
            </a:r>
            <a:r>
              <a:rPr lang="es-ES_tradnl" sz="1200" dirty="0" err="1">
                <a:solidFill>
                  <a:schemeClr val="bg1">
                    <a:lumMod val="50000"/>
                  </a:schemeClr>
                </a:solidFill>
              </a:rPr>
              <a:t>industry</a:t>
            </a:r>
            <a:r>
              <a:rPr lang="es-ES_tradnl" sz="1200" dirty="0">
                <a:solidFill>
                  <a:schemeClr val="bg1">
                    <a:lumMod val="50000"/>
                  </a:schemeClr>
                </a:solidFill>
              </a:rPr>
              <a:t>/blog/</a:t>
            </a:r>
            <a:r>
              <a:rPr lang="es-ES_tradnl" sz="1200" dirty="0" err="1">
                <a:solidFill>
                  <a:schemeClr val="bg1">
                    <a:lumMod val="50000"/>
                  </a:schemeClr>
                </a:solidFill>
              </a:rPr>
              <a:t>healthcare</a:t>
            </a:r>
            <a:r>
              <a:rPr lang="es-ES_tradnl" sz="1200" dirty="0">
                <a:solidFill>
                  <a:schemeClr val="bg1">
                    <a:lumMod val="50000"/>
                  </a:schemeClr>
                </a:solidFill>
              </a:rPr>
              <a:t>/2017/03/28/diagnosing-healthcare-spending-the-top-6-ways-to-increase-efficiency-in-healthcare/</a:t>
            </a:r>
          </a:p>
        </p:txBody>
      </p:sp>
      <p:pic>
        <p:nvPicPr>
          <p:cNvPr id="6146" name="Picture 2">
            <a:extLst>
              <a:ext uri="{FF2B5EF4-FFF2-40B4-BE49-F238E27FC236}">
                <a16:creationId xmlns:a16="http://schemas.microsoft.com/office/drawing/2014/main" id="{453ACC19-42A6-0B40-A444-5AA3437F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16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C832-E765-3998-7D62-A3E1389A32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1D20CF6-1303-CE12-4137-BC9A1B1346F2}"/>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9E91F12-533C-74B3-0B23-262E8BEE5457}"/>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FE5FFB7B-02A9-34C5-3241-5B6A0E96BB5B}"/>
              </a:ext>
            </a:extLst>
          </p:cNvPr>
          <p:cNvPicPr>
            <a:picLocks/>
          </p:cNvPicPr>
          <p:nvPr/>
        </p:nvPicPr>
        <p:blipFill>
          <a:blip r:embed="rId3">
            <a:duotone>
              <a:prstClr val="black"/>
              <a:schemeClr val="accent5">
                <a:tint val="45000"/>
                <a:satMod val="400000"/>
              </a:schemeClr>
            </a:duotone>
          </a:blip>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A6139A7B-E31D-A742-B0EE-DB86B7C60E10}"/>
              </a:ext>
            </a:extLst>
          </p:cNvPr>
          <p:cNvPicPr>
            <a:picLocks/>
          </p:cNvPicPr>
          <p:nvPr/>
        </p:nvPicPr>
        <p:blipFill>
          <a:blip r:embed="rId4">
            <a:duotone>
              <a:prstClr val="black"/>
              <a:schemeClr val="accent5">
                <a:tint val="45000"/>
                <a:satMod val="400000"/>
              </a:schemeClr>
            </a:duotone>
          </a:blip>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2A3ECAD9-DF92-E822-26AF-D205AB873902}"/>
              </a:ext>
            </a:extLst>
          </p:cNvPr>
          <p:cNvPicPr>
            <a:picLocks/>
          </p:cNvPicPr>
          <p:nvPr/>
        </p:nvPicPr>
        <p:blipFill>
          <a:blip r:embed="rId5">
            <a:duotone>
              <a:schemeClr val="accent1">
                <a:shade val="45000"/>
                <a:satMod val="135000"/>
              </a:schemeClr>
              <a:prstClr val="white"/>
            </a:duotone>
          </a:blip>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7884792F-94A0-F66C-D0C9-0996D992BB7A}"/>
              </a:ext>
            </a:extLst>
          </p:cNvPr>
          <p:cNvPicPr>
            <a:picLocks/>
          </p:cNvPicPr>
          <p:nvPr/>
        </p:nvPicPr>
        <p:blipFill>
          <a:blip r:embed="rId6">
            <a:duotone>
              <a:prstClr val="black"/>
              <a:schemeClr val="accent2">
                <a:tint val="45000"/>
                <a:satMod val="400000"/>
              </a:schemeClr>
            </a:duotone>
          </a:blip>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2B70080A-8AD8-E9AA-A3C5-715A4FEF9EA2}"/>
              </a:ext>
            </a:extLst>
          </p:cNvPr>
          <p:cNvPicPr>
            <a:picLocks/>
          </p:cNvPicPr>
          <p:nvPr/>
        </p:nvPicPr>
        <p:blipFill>
          <a:blip r:embed="rId7">
            <a:duotone>
              <a:prstClr val="black"/>
              <a:schemeClr val="accent2">
                <a:tint val="45000"/>
                <a:satMod val="400000"/>
              </a:schemeClr>
            </a:duotone>
          </a:blip>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29B2851D-1951-0AB7-098A-F395672BC1F6}"/>
              </a:ext>
            </a:extLst>
          </p:cNvPr>
          <p:cNvPicPr>
            <a:picLocks/>
          </p:cNvPicPr>
          <p:nvPr/>
        </p:nvPicPr>
        <p:blipFill>
          <a:blip r:embed="rId8">
            <a:duotone>
              <a:schemeClr val="accent4">
                <a:shade val="45000"/>
                <a:satMod val="135000"/>
              </a:schemeClr>
              <a:prstClr val="white"/>
            </a:duotone>
          </a:blip>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792A0576-757A-FE21-6966-6CECC81938EC}"/>
              </a:ext>
            </a:extLst>
          </p:cNvPr>
          <p:cNvPicPr>
            <a:picLocks/>
          </p:cNvPicPr>
          <p:nvPr/>
        </p:nvPicPr>
        <p:blipFill>
          <a:blip r:embed="rId9">
            <a:duotone>
              <a:schemeClr val="accent4">
                <a:shade val="45000"/>
                <a:satMod val="135000"/>
              </a:schemeClr>
              <a:prstClr val="white"/>
            </a:duotone>
          </a:blip>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86979D40-5988-474E-B46E-6CFB1C419A5D}"/>
              </a:ext>
            </a:extLst>
          </p:cNvPr>
          <p:cNvPicPr>
            <a:picLocks/>
          </p:cNvPicPr>
          <p:nvPr/>
        </p:nvPicPr>
        <p:blipFill>
          <a:blip r:embed="rId10">
            <a:duotone>
              <a:prstClr val="black"/>
              <a:schemeClr val="accent6">
                <a:tint val="45000"/>
                <a:satMod val="400000"/>
              </a:schemeClr>
            </a:duotone>
          </a:blip>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2D7654E3-EE74-4CA3-329F-8C81DB377DDA}"/>
              </a:ext>
            </a:extLst>
          </p:cNvPr>
          <p:cNvPicPr>
            <a:picLocks/>
          </p:cNvPicPr>
          <p:nvPr/>
        </p:nvPicPr>
        <p:blipFill>
          <a:blip r:embed="rId11">
            <a:duotone>
              <a:prstClr val="black"/>
              <a:schemeClr val="accent6">
                <a:tint val="45000"/>
                <a:satMod val="400000"/>
              </a:schemeClr>
            </a:duotone>
          </a:blip>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36B044C1-192D-557D-ACE5-885EBF1D4C52}"/>
              </a:ext>
            </a:extLst>
          </p:cNvPr>
          <p:cNvPicPr>
            <a:picLocks noChangeAspect="1"/>
          </p:cNvPicPr>
          <p:nvPr/>
        </p:nvPicPr>
        <p:blipFill>
          <a:blip r:embed="rId12">
            <a:duotone>
              <a:prstClr val="black"/>
              <a:schemeClr val="accent4">
                <a:tint val="45000"/>
                <a:satMod val="400000"/>
              </a:schemeClr>
            </a:duotone>
          </a:blip>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96241E5A-C312-6508-609E-BA43F9ACD558}"/>
              </a:ext>
            </a:extLst>
          </p:cNvPr>
          <p:cNvPicPr>
            <a:picLocks noChangeAspect="1"/>
          </p:cNvPicPr>
          <p:nvPr/>
        </p:nvPicPr>
        <p:blipFill>
          <a:blip r:embed="rId13">
            <a:duotone>
              <a:prstClr val="black"/>
              <a:schemeClr val="accent4">
                <a:tint val="45000"/>
                <a:satMod val="400000"/>
              </a:schemeClr>
            </a:duotone>
          </a:blip>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AE238087-B534-0EB0-C3A1-12061DC992BC}"/>
              </a:ext>
            </a:extLst>
          </p:cNvPr>
          <p:cNvPicPr>
            <a:picLocks noChangeAspect="1"/>
          </p:cNvPicPr>
          <p:nvPr/>
        </p:nvPicPr>
        <p:blipFill>
          <a:blip r:embed="rId14">
            <a:duotone>
              <a:schemeClr val="accent1">
                <a:shade val="45000"/>
                <a:satMod val="135000"/>
              </a:schemeClr>
              <a:prstClr val="white"/>
            </a:duotone>
          </a:blip>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02E26C18-4EEE-E845-1C17-4816864C39AE}"/>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AFA8E7ED-8393-97BC-170B-9FE72851276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21986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50F80-3962-A0E3-02E5-D3E32FEC39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38586F-0BB3-5B9A-DCA9-1DC6CE9DF48E}"/>
              </a:ext>
            </a:extLst>
          </p:cNvPr>
          <p:cNvPicPr>
            <a:picLocks noChangeAspect="1"/>
          </p:cNvPicPr>
          <p:nvPr/>
        </p:nvPicPr>
        <p:blipFill>
          <a:blip r:embed="rId3"/>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7C22DE26-6BA8-B60B-A52D-73BB72894E3A}"/>
              </a:ext>
            </a:extLst>
          </p:cNvPr>
          <p:cNvPicPr>
            <a:picLocks noChangeAspect="1"/>
          </p:cNvPicPr>
          <p:nvPr/>
        </p:nvPicPr>
        <p:blipFill>
          <a:blip r:embed="rId3"/>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FE6722D2-00CA-A8E7-F8C4-A417B1D9119A}"/>
              </a:ext>
            </a:extLst>
          </p:cNvPr>
          <p:cNvPicPr>
            <a:picLocks/>
          </p:cNvPicPr>
          <p:nvPr/>
        </p:nvPicPr>
        <p:blipFill>
          <a:blip r:embed="rId4">
            <a:duotone>
              <a:prstClr val="black"/>
              <a:schemeClr val="accent5">
                <a:tint val="45000"/>
                <a:satMod val="400000"/>
              </a:schemeClr>
            </a:duotone>
          </a:blip>
          <a:stretch>
            <a:fillRect/>
          </a:stretch>
        </p:blipFill>
        <p:spPr>
          <a:xfrm>
            <a:off x="7652897" y="2296597"/>
            <a:ext cx="365760" cy="365760"/>
          </a:xfrm>
          <a:prstGeom prst="rect">
            <a:avLst/>
          </a:prstGeom>
        </p:spPr>
      </p:pic>
      <p:pic>
        <p:nvPicPr>
          <p:cNvPr id="10" name="Picture 9">
            <a:extLst>
              <a:ext uri="{FF2B5EF4-FFF2-40B4-BE49-F238E27FC236}">
                <a16:creationId xmlns:a16="http://schemas.microsoft.com/office/drawing/2014/main" id="{C46AFE28-2339-4648-2CD7-B39BB9A4CD04}"/>
              </a:ext>
            </a:extLst>
          </p:cNvPr>
          <p:cNvPicPr>
            <a:picLocks/>
          </p:cNvPicPr>
          <p:nvPr/>
        </p:nvPicPr>
        <p:blipFill>
          <a:blip r:embed="rId5">
            <a:duotone>
              <a:prstClr val="black"/>
              <a:schemeClr val="accent5">
                <a:tint val="45000"/>
                <a:satMod val="400000"/>
              </a:schemeClr>
            </a:duotone>
          </a:blip>
          <a:stretch>
            <a:fillRect/>
          </a:stretch>
        </p:blipFill>
        <p:spPr>
          <a:xfrm>
            <a:off x="7229431" y="2290086"/>
            <a:ext cx="365760" cy="365760"/>
          </a:xfrm>
          <a:prstGeom prst="rect">
            <a:avLst/>
          </a:prstGeom>
        </p:spPr>
      </p:pic>
      <p:pic>
        <p:nvPicPr>
          <p:cNvPr id="12" name="Picture 11">
            <a:extLst>
              <a:ext uri="{FF2B5EF4-FFF2-40B4-BE49-F238E27FC236}">
                <a16:creationId xmlns:a16="http://schemas.microsoft.com/office/drawing/2014/main" id="{1D6DE385-3AD1-2FE3-A089-32C5383A2ACF}"/>
              </a:ext>
            </a:extLst>
          </p:cNvPr>
          <p:cNvPicPr>
            <a:picLocks/>
          </p:cNvPicPr>
          <p:nvPr/>
        </p:nvPicPr>
        <p:blipFill>
          <a:blip r:embed="rId6">
            <a:duotone>
              <a:schemeClr val="accent1">
                <a:shade val="45000"/>
                <a:satMod val="135000"/>
              </a:schemeClr>
              <a:prstClr val="white"/>
            </a:duotone>
          </a:blip>
          <a:stretch>
            <a:fillRect/>
          </a:stretch>
        </p:blipFill>
        <p:spPr>
          <a:xfrm>
            <a:off x="4667758" y="2290086"/>
            <a:ext cx="365760" cy="365760"/>
          </a:xfrm>
          <a:prstGeom prst="rect">
            <a:avLst/>
          </a:prstGeom>
        </p:spPr>
      </p:pic>
      <p:pic>
        <p:nvPicPr>
          <p:cNvPr id="14" name="Picture 13">
            <a:extLst>
              <a:ext uri="{FF2B5EF4-FFF2-40B4-BE49-F238E27FC236}">
                <a16:creationId xmlns:a16="http://schemas.microsoft.com/office/drawing/2014/main" id="{1BA71A01-8C79-94B4-C5FD-DCC05ECD8239}"/>
              </a:ext>
            </a:extLst>
          </p:cNvPr>
          <p:cNvPicPr>
            <a:picLocks/>
          </p:cNvPicPr>
          <p:nvPr/>
        </p:nvPicPr>
        <p:blipFill>
          <a:blip r:embed="rId7">
            <a:duotone>
              <a:prstClr val="black"/>
              <a:schemeClr val="accent2">
                <a:tint val="45000"/>
                <a:satMod val="400000"/>
              </a:schemeClr>
            </a:duotone>
          </a:blip>
          <a:stretch>
            <a:fillRect/>
          </a:stretch>
        </p:blipFill>
        <p:spPr>
          <a:xfrm>
            <a:off x="5935275" y="2297211"/>
            <a:ext cx="365760" cy="365760"/>
          </a:xfrm>
          <a:prstGeom prst="rect">
            <a:avLst/>
          </a:prstGeom>
        </p:spPr>
      </p:pic>
      <p:pic>
        <p:nvPicPr>
          <p:cNvPr id="16" name="Picture 15">
            <a:extLst>
              <a:ext uri="{FF2B5EF4-FFF2-40B4-BE49-F238E27FC236}">
                <a16:creationId xmlns:a16="http://schemas.microsoft.com/office/drawing/2014/main" id="{C71EA95E-A392-20C4-1F87-975EC4994465}"/>
              </a:ext>
            </a:extLst>
          </p:cNvPr>
          <p:cNvPicPr>
            <a:picLocks/>
          </p:cNvPicPr>
          <p:nvPr/>
        </p:nvPicPr>
        <p:blipFill>
          <a:blip r:embed="rId8">
            <a:duotone>
              <a:prstClr val="black"/>
              <a:schemeClr val="accent2">
                <a:tint val="45000"/>
                <a:satMod val="400000"/>
              </a:schemeClr>
            </a:duotone>
          </a:blip>
          <a:stretch>
            <a:fillRect/>
          </a:stretch>
        </p:blipFill>
        <p:spPr>
          <a:xfrm>
            <a:off x="5505079" y="2297211"/>
            <a:ext cx="365760" cy="365760"/>
          </a:xfrm>
          <a:prstGeom prst="rect">
            <a:avLst/>
          </a:prstGeom>
        </p:spPr>
      </p:pic>
      <p:pic>
        <p:nvPicPr>
          <p:cNvPr id="18" name="Picture 17">
            <a:extLst>
              <a:ext uri="{FF2B5EF4-FFF2-40B4-BE49-F238E27FC236}">
                <a16:creationId xmlns:a16="http://schemas.microsoft.com/office/drawing/2014/main" id="{3E2B2113-E182-5760-81EB-017DB293E6F6}"/>
              </a:ext>
            </a:extLst>
          </p:cNvPr>
          <p:cNvPicPr>
            <a:picLocks/>
          </p:cNvPicPr>
          <p:nvPr/>
        </p:nvPicPr>
        <p:blipFill>
          <a:blip r:embed="rId9">
            <a:duotone>
              <a:schemeClr val="accent4">
                <a:shade val="45000"/>
                <a:satMod val="135000"/>
              </a:schemeClr>
              <a:prstClr val="white"/>
            </a:duotone>
          </a:blip>
          <a:stretch>
            <a:fillRect/>
          </a:stretch>
        </p:blipFill>
        <p:spPr>
          <a:xfrm>
            <a:off x="4226932" y="2290086"/>
            <a:ext cx="365760" cy="365760"/>
          </a:xfrm>
          <a:prstGeom prst="rect">
            <a:avLst/>
          </a:prstGeom>
        </p:spPr>
      </p:pic>
      <p:pic>
        <p:nvPicPr>
          <p:cNvPr id="20" name="Picture 19">
            <a:extLst>
              <a:ext uri="{FF2B5EF4-FFF2-40B4-BE49-F238E27FC236}">
                <a16:creationId xmlns:a16="http://schemas.microsoft.com/office/drawing/2014/main" id="{7C10BA2E-6AB8-3EAF-3C7A-F5CFE18873CF}"/>
              </a:ext>
            </a:extLst>
          </p:cNvPr>
          <p:cNvPicPr>
            <a:picLocks/>
          </p:cNvPicPr>
          <p:nvPr/>
        </p:nvPicPr>
        <p:blipFill>
          <a:blip r:embed="rId10">
            <a:duotone>
              <a:schemeClr val="accent4">
                <a:shade val="45000"/>
                <a:satMod val="135000"/>
              </a:schemeClr>
              <a:prstClr val="white"/>
            </a:duotone>
          </a:blip>
          <a:stretch>
            <a:fillRect/>
          </a:stretch>
        </p:blipFill>
        <p:spPr>
          <a:xfrm>
            <a:off x="3796736" y="2290086"/>
            <a:ext cx="365760" cy="365760"/>
          </a:xfrm>
          <a:prstGeom prst="rect">
            <a:avLst/>
          </a:prstGeom>
        </p:spPr>
      </p:pic>
      <p:pic>
        <p:nvPicPr>
          <p:cNvPr id="22" name="Picture 21">
            <a:extLst>
              <a:ext uri="{FF2B5EF4-FFF2-40B4-BE49-F238E27FC236}">
                <a16:creationId xmlns:a16="http://schemas.microsoft.com/office/drawing/2014/main" id="{97509A85-1D65-FE81-C87B-B173E937EF4A}"/>
              </a:ext>
            </a:extLst>
          </p:cNvPr>
          <p:cNvPicPr>
            <a:picLocks/>
          </p:cNvPicPr>
          <p:nvPr/>
        </p:nvPicPr>
        <p:blipFill>
          <a:blip r:embed="rId11">
            <a:duotone>
              <a:prstClr val="black"/>
              <a:schemeClr val="accent6">
                <a:tint val="45000"/>
                <a:satMod val="400000"/>
              </a:schemeClr>
            </a:duotone>
          </a:blip>
          <a:stretch>
            <a:fillRect/>
          </a:stretch>
        </p:blipFill>
        <p:spPr>
          <a:xfrm>
            <a:off x="8079125" y="2290086"/>
            <a:ext cx="365760" cy="365760"/>
          </a:xfrm>
          <a:prstGeom prst="rect">
            <a:avLst/>
          </a:prstGeom>
        </p:spPr>
      </p:pic>
      <p:pic>
        <p:nvPicPr>
          <p:cNvPr id="24" name="Picture 23">
            <a:extLst>
              <a:ext uri="{FF2B5EF4-FFF2-40B4-BE49-F238E27FC236}">
                <a16:creationId xmlns:a16="http://schemas.microsoft.com/office/drawing/2014/main" id="{5808089D-FBB4-8A7D-651C-9B0427048F30}"/>
              </a:ext>
            </a:extLst>
          </p:cNvPr>
          <p:cNvPicPr>
            <a:picLocks/>
          </p:cNvPicPr>
          <p:nvPr/>
        </p:nvPicPr>
        <p:blipFill>
          <a:blip r:embed="rId12">
            <a:duotone>
              <a:prstClr val="black"/>
              <a:schemeClr val="accent6">
                <a:tint val="45000"/>
                <a:satMod val="400000"/>
              </a:schemeClr>
            </a:duotone>
          </a:blip>
          <a:stretch>
            <a:fillRect/>
          </a:stretch>
        </p:blipFill>
        <p:spPr>
          <a:xfrm>
            <a:off x="8502591" y="2287184"/>
            <a:ext cx="365760" cy="365760"/>
          </a:xfrm>
          <a:prstGeom prst="rect">
            <a:avLst/>
          </a:prstGeom>
        </p:spPr>
      </p:pic>
      <p:pic>
        <p:nvPicPr>
          <p:cNvPr id="26" name="Picture 25">
            <a:extLst>
              <a:ext uri="{FF2B5EF4-FFF2-40B4-BE49-F238E27FC236}">
                <a16:creationId xmlns:a16="http://schemas.microsoft.com/office/drawing/2014/main" id="{4B946E44-F91C-D35D-B240-BF4AF785F01C}"/>
              </a:ext>
            </a:extLst>
          </p:cNvPr>
          <p:cNvPicPr>
            <a:picLocks noChangeAspect="1"/>
          </p:cNvPicPr>
          <p:nvPr/>
        </p:nvPicPr>
        <p:blipFill>
          <a:blip r:embed="rId13">
            <a:duotone>
              <a:prstClr val="black"/>
              <a:schemeClr val="accent4">
                <a:tint val="45000"/>
                <a:satMod val="400000"/>
              </a:schemeClr>
            </a:duotone>
          </a:blip>
          <a:stretch>
            <a:fillRect/>
          </a:stretch>
        </p:blipFill>
        <p:spPr>
          <a:xfrm>
            <a:off x="6793181" y="2296597"/>
            <a:ext cx="375782" cy="365760"/>
          </a:xfrm>
          <a:prstGeom prst="rect">
            <a:avLst/>
          </a:prstGeom>
        </p:spPr>
      </p:pic>
      <p:pic>
        <p:nvPicPr>
          <p:cNvPr id="28" name="Picture 27">
            <a:extLst>
              <a:ext uri="{FF2B5EF4-FFF2-40B4-BE49-F238E27FC236}">
                <a16:creationId xmlns:a16="http://schemas.microsoft.com/office/drawing/2014/main" id="{81925630-69EA-83AD-1F3A-C067FCE42A7D}"/>
              </a:ext>
            </a:extLst>
          </p:cNvPr>
          <p:cNvPicPr>
            <a:picLocks noChangeAspect="1"/>
          </p:cNvPicPr>
          <p:nvPr/>
        </p:nvPicPr>
        <p:blipFill>
          <a:blip r:embed="rId14">
            <a:duotone>
              <a:prstClr val="black"/>
              <a:schemeClr val="accent4">
                <a:tint val="45000"/>
                <a:satMod val="400000"/>
              </a:schemeClr>
            </a:duotone>
          </a:blip>
          <a:stretch>
            <a:fillRect/>
          </a:stretch>
        </p:blipFill>
        <p:spPr>
          <a:xfrm>
            <a:off x="6363487" y="2296597"/>
            <a:ext cx="370637" cy="365760"/>
          </a:xfrm>
          <a:prstGeom prst="rect">
            <a:avLst/>
          </a:prstGeom>
        </p:spPr>
      </p:pic>
      <p:pic>
        <p:nvPicPr>
          <p:cNvPr id="30" name="Picture 29">
            <a:extLst>
              <a:ext uri="{FF2B5EF4-FFF2-40B4-BE49-F238E27FC236}">
                <a16:creationId xmlns:a16="http://schemas.microsoft.com/office/drawing/2014/main" id="{8720FD7C-7C13-4FBC-0571-C260FA1E5612}"/>
              </a:ext>
            </a:extLst>
          </p:cNvPr>
          <p:cNvPicPr>
            <a:picLocks noChangeAspect="1"/>
          </p:cNvPicPr>
          <p:nvPr/>
        </p:nvPicPr>
        <p:blipFill>
          <a:blip r:embed="rId15">
            <a:duotone>
              <a:schemeClr val="accent1">
                <a:shade val="45000"/>
                <a:satMod val="135000"/>
              </a:schemeClr>
              <a:prstClr val="white"/>
            </a:duotone>
          </a:blip>
          <a:stretch>
            <a:fillRect/>
          </a:stretch>
        </p:blipFill>
        <p:spPr>
          <a:xfrm>
            <a:off x="5097954" y="2296597"/>
            <a:ext cx="371139" cy="365760"/>
          </a:xfrm>
          <a:prstGeom prst="rect">
            <a:avLst/>
          </a:prstGeom>
        </p:spPr>
      </p:pic>
      <p:sp>
        <p:nvSpPr>
          <p:cNvPr id="4" name="TextBox 3">
            <a:extLst>
              <a:ext uri="{FF2B5EF4-FFF2-40B4-BE49-F238E27FC236}">
                <a16:creationId xmlns:a16="http://schemas.microsoft.com/office/drawing/2014/main" id="{143E1C08-DF2B-952C-A549-01AD56D84F08}"/>
              </a:ext>
            </a:extLst>
          </p:cNvPr>
          <p:cNvSpPr txBox="1"/>
          <p:nvPr/>
        </p:nvSpPr>
        <p:spPr>
          <a:xfrm>
            <a:off x="318959" y="1417514"/>
            <a:ext cx="2848921" cy="923330"/>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 PER SUBJECT</a:t>
            </a:r>
          </a:p>
        </p:txBody>
      </p:sp>
      <p:sp>
        <p:nvSpPr>
          <p:cNvPr id="7" name="TextBox 6">
            <a:extLst>
              <a:ext uri="{FF2B5EF4-FFF2-40B4-BE49-F238E27FC236}">
                <a16:creationId xmlns:a16="http://schemas.microsoft.com/office/drawing/2014/main" id="{13EFDF2B-164E-1179-81B2-D1AE5BE3A36A}"/>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2135152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1F89-FE5D-4219-032D-79CD5621C9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1F6AC2F-811A-37E7-64B8-EF1BCD40B7DA}"/>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9665DF28-9A31-7051-A389-D15357BE1AAE}"/>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C7199DE2-9385-774D-164D-DA5367420A36}"/>
              </a:ext>
            </a:extLst>
          </p:cNvPr>
          <p:cNvPicPr>
            <a:picLocks/>
          </p:cNvPicPr>
          <p:nvPr/>
        </p:nvPicPr>
        <p:blipFill>
          <a:blip r:embed="rId3">
            <a:duotone>
              <a:prstClr val="black"/>
              <a:schemeClr val="accent5">
                <a:tint val="45000"/>
                <a:satMod val="400000"/>
              </a:schemeClr>
            </a:duotone>
          </a:blip>
          <a:stretch>
            <a:fillRect/>
          </a:stretch>
        </p:blipFill>
        <p:spPr>
          <a:xfrm>
            <a:off x="8379726" y="2296597"/>
            <a:ext cx="365760" cy="365760"/>
          </a:xfrm>
          <a:prstGeom prst="rect">
            <a:avLst/>
          </a:prstGeom>
        </p:spPr>
      </p:pic>
      <p:pic>
        <p:nvPicPr>
          <p:cNvPr id="10" name="Picture 9">
            <a:extLst>
              <a:ext uri="{FF2B5EF4-FFF2-40B4-BE49-F238E27FC236}">
                <a16:creationId xmlns:a16="http://schemas.microsoft.com/office/drawing/2014/main" id="{CBECEA27-4E26-7FE3-3F8A-C6DA3222AA2A}"/>
              </a:ext>
            </a:extLst>
          </p:cNvPr>
          <p:cNvPicPr>
            <a:picLocks/>
          </p:cNvPicPr>
          <p:nvPr/>
        </p:nvPicPr>
        <p:blipFill>
          <a:blip r:embed="rId4">
            <a:duotone>
              <a:prstClr val="black"/>
              <a:schemeClr val="accent5">
                <a:tint val="45000"/>
                <a:satMod val="400000"/>
              </a:schemeClr>
            </a:duotone>
          </a:blip>
          <a:stretch>
            <a:fillRect/>
          </a:stretch>
        </p:blipFill>
        <p:spPr>
          <a:xfrm>
            <a:off x="7956260" y="2290086"/>
            <a:ext cx="365760" cy="365760"/>
          </a:xfrm>
          <a:prstGeom prst="rect">
            <a:avLst/>
          </a:prstGeom>
        </p:spPr>
      </p:pic>
      <p:pic>
        <p:nvPicPr>
          <p:cNvPr id="12" name="Picture 11">
            <a:extLst>
              <a:ext uri="{FF2B5EF4-FFF2-40B4-BE49-F238E27FC236}">
                <a16:creationId xmlns:a16="http://schemas.microsoft.com/office/drawing/2014/main" id="{92064F1A-94A1-92FB-B530-F8556C0216A7}"/>
              </a:ext>
            </a:extLst>
          </p:cNvPr>
          <p:cNvPicPr>
            <a:picLocks/>
          </p:cNvPicPr>
          <p:nvPr/>
        </p:nvPicPr>
        <p:blipFill>
          <a:blip r:embed="rId5">
            <a:duotone>
              <a:schemeClr val="accent1">
                <a:shade val="45000"/>
                <a:satMod val="135000"/>
              </a:schemeClr>
              <a:prstClr val="white"/>
            </a:duotone>
          </a:blip>
          <a:stretch>
            <a:fillRect/>
          </a:stretch>
        </p:blipFill>
        <p:spPr>
          <a:xfrm>
            <a:off x="4386406" y="2290086"/>
            <a:ext cx="365760" cy="365760"/>
          </a:xfrm>
          <a:prstGeom prst="rect">
            <a:avLst/>
          </a:prstGeom>
        </p:spPr>
      </p:pic>
      <p:pic>
        <p:nvPicPr>
          <p:cNvPr id="14" name="Picture 13">
            <a:extLst>
              <a:ext uri="{FF2B5EF4-FFF2-40B4-BE49-F238E27FC236}">
                <a16:creationId xmlns:a16="http://schemas.microsoft.com/office/drawing/2014/main" id="{1FB53405-FA4A-ACD5-3CFC-7B3CC36B8F61}"/>
              </a:ext>
            </a:extLst>
          </p:cNvPr>
          <p:cNvPicPr>
            <a:picLocks/>
          </p:cNvPicPr>
          <p:nvPr/>
        </p:nvPicPr>
        <p:blipFill>
          <a:blip r:embed="rId6">
            <a:duotone>
              <a:prstClr val="black"/>
              <a:schemeClr val="accent2">
                <a:tint val="45000"/>
                <a:satMod val="400000"/>
              </a:schemeClr>
            </a:duotone>
          </a:blip>
          <a:stretch>
            <a:fillRect/>
          </a:stretch>
        </p:blipFill>
        <p:spPr>
          <a:xfrm>
            <a:off x="5653923" y="2297211"/>
            <a:ext cx="365760" cy="365760"/>
          </a:xfrm>
          <a:prstGeom prst="rect">
            <a:avLst/>
          </a:prstGeom>
        </p:spPr>
      </p:pic>
      <p:pic>
        <p:nvPicPr>
          <p:cNvPr id="16" name="Picture 15">
            <a:extLst>
              <a:ext uri="{FF2B5EF4-FFF2-40B4-BE49-F238E27FC236}">
                <a16:creationId xmlns:a16="http://schemas.microsoft.com/office/drawing/2014/main" id="{909F7247-EA94-0050-4DA9-B0968DCE4E79}"/>
              </a:ext>
            </a:extLst>
          </p:cNvPr>
          <p:cNvPicPr>
            <a:picLocks/>
          </p:cNvPicPr>
          <p:nvPr/>
        </p:nvPicPr>
        <p:blipFill>
          <a:blip r:embed="rId7">
            <a:duotone>
              <a:prstClr val="black"/>
              <a:schemeClr val="accent2">
                <a:tint val="45000"/>
                <a:satMod val="400000"/>
              </a:schemeClr>
            </a:duotone>
          </a:blip>
          <a:stretch>
            <a:fillRect/>
          </a:stretch>
        </p:blipFill>
        <p:spPr>
          <a:xfrm>
            <a:off x="5223727" y="2297211"/>
            <a:ext cx="365760" cy="365760"/>
          </a:xfrm>
          <a:prstGeom prst="rect">
            <a:avLst/>
          </a:prstGeom>
        </p:spPr>
      </p:pic>
      <p:pic>
        <p:nvPicPr>
          <p:cNvPr id="18" name="Picture 17">
            <a:extLst>
              <a:ext uri="{FF2B5EF4-FFF2-40B4-BE49-F238E27FC236}">
                <a16:creationId xmlns:a16="http://schemas.microsoft.com/office/drawing/2014/main" id="{1EF409BA-0891-63F7-9380-89073F97B8DC}"/>
              </a:ext>
            </a:extLst>
          </p:cNvPr>
          <p:cNvPicPr>
            <a:picLocks/>
          </p:cNvPicPr>
          <p:nvPr/>
        </p:nvPicPr>
        <p:blipFill>
          <a:blip r:embed="rId8">
            <a:duotone>
              <a:schemeClr val="accent4">
                <a:shade val="45000"/>
                <a:satMod val="135000"/>
              </a:schemeClr>
              <a:prstClr val="white"/>
            </a:duotone>
          </a:blip>
          <a:stretch>
            <a:fillRect/>
          </a:stretch>
        </p:blipFill>
        <p:spPr>
          <a:xfrm>
            <a:off x="3945580" y="2290086"/>
            <a:ext cx="365760" cy="365760"/>
          </a:xfrm>
          <a:prstGeom prst="rect">
            <a:avLst/>
          </a:prstGeom>
        </p:spPr>
      </p:pic>
      <p:pic>
        <p:nvPicPr>
          <p:cNvPr id="20" name="Picture 19">
            <a:extLst>
              <a:ext uri="{FF2B5EF4-FFF2-40B4-BE49-F238E27FC236}">
                <a16:creationId xmlns:a16="http://schemas.microsoft.com/office/drawing/2014/main" id="{C3BD01B0-ED77-1D4D-4EF0-8DE12375EB0C}"/>
              </a:ext>
            </a:extLst>
          </p:cNvPr>
          <p:cNvPicPr>
            <a:picLocks/>
          </p:cNvPicPr>
          <p:nvPr/>
        </p:nvPicPr>
        <p:blipFill>
          <a:blip r:embed="rId9">
            <a:duotone>
              <a:schemeClr val="accent4">
                <a:shade val="45000"/>
                <a:satMod val="135000"/>
              </a:schemeClr>
              <a:prstClr val="white"/>
            </a:duotone>
          </a:blip>
          <a:stretch>
            <a:fillRect/>
          </a:stretch>
        </p:blipFill>
        <p:spPr>
          <a:xfrm>
            <a:off x="3515384" y="2290086"/>
            <a:ext cx="365760" cy="365760"/>
          </a:xfrm>
          <a:prstGeom prst="rect">
            <a:avLst/>
          </a:prstGeom>
        </p:spPr>
      </p:pic>
      <p:pic>
        <p:nvPicPr>
          <p:cNvPr id="22" name="Picture 21">
            <a:extLst>
              <a:ext uri="{FF2B5EF4-FFF2-40B4-BE49-F238E27FC236}">
                <a16:creationId xmlns:a16="http://schemas.microsoft.com/office/drawing/2014/main" id="{CED5A67B-CCB5-21C7-2227-CD7AE7A5D67A}"/>
              </a:ext>
            </a:extLst>
          </p:cNvPr>
          <p:cNvPicPr>
            <a:picLocks/>
          </p:cNvPicPr>
          <p:nvPr/>
        </p:nvPicPr>
        <p:blipFill>
          <a:blip r:embed="rId10">
            <a:duotone>
              <a:prstClr val="black"/>
              <a:schemeClr val="accent6">
                <a:tint val="45000"/>
                <a:satMod val="400000"/>
              </a:schemeClr>
            </a:duotone>
          </a:blip>
          <a:stretch>
            <a:fillRect/>
          </a:stretch>
        </p:blipFill>
        <p:spPr>
          <a:xfrm>
            <a:off x="8805954" y="2290086"/>
            <a:ext cx="365760" cy="365760"/>
          </a:xfrm>
          <a:prstGeom prst="rect">
            <a:avLst/>
          </a:prstGeom>
        </p:spPr>
      </p:pic>
      <p:pic>
        <p:nvPicPr>
          <p:cNvPr id="24" name="Picture 23">
            <a:extLst>
              <a:ext uri="{FF2B5EF4-FFF2-40B4-BE49-F238E27FC236}">
                <a16:creationId xmlns:a16="http://schemas.microsoft.com/office/drawing/2014/main" id="{F97BC093-5EE1-C96D-2F89-3FC068240083}"/>
              </a:ext>
            </a:extLst>
          </p:cNvPr>
          <p:cNvPicPr>
            <a:picLocks/>
          </p:cNvPicPr>
          <p:nvPr/>
        </p:nvPicPr>
        <p:blipFill>
          <a:blip r:embed="rId11">
            <a:duotone>
              <a:prstClr val="black"/>
              <a:schemeClr val="accent6">
                <a:tint val="45000"/>
                <a:satMod val="400000"/>
              </a:schemeClr>
            </a:duotone>
          </a:blip>
          <a:stretch>
            <a:fillRect/>
          </a:stretch>
        </p:blipFill>
        <p:spPr>
          <a:xfrm>
            <a:off x="9229420" y="2287184"/>
            <a:ext cx="365760" cy="365760"/>
          </a:xfrm>
          <a:prstGeom prst="rect">
            <a:avLst/>
          </a:prstGeom>
        </p:spPr>
      </p:pic>
      <p:pic>
        <p:nvPicPr>
          <p:cNvPr id="26" name="Picture 25">
            <a:extLst>
              <a:ext uri="{FF2B5EF4-FFF2-40B4-BE49-F238E27FC236}">
                <a16:creationId xmlns:a16="http://schemas.microsoft.com/office/drawing/2014/main" id="{6B4880FF-3509-79E6-BDC5-F237A52772F5}"/>
              </a:ext>
            </a:extLst>
          </p:cNvPr>
          <p:cNvPicPr>
            <a:picLocks noChangeAspect="1"/>
          </p:cNvPicPr>
          <p:nvPr/>
        </p:nvPicPr>
        <p:blipFill>
          <a:blip r:embed="rId12">
            <a:duotone>
              <a:prstClr val="black"/>
              <a:schemeClr val="accent4">
                <a:tint val="45000"/>
                <a:satMod val="400000"/>
              </a:schemeClr>
            </a:duotone>
          </a:blip>
          <a:stretch>
            <a:fillRect/>
          </a:stretch>
        </p:blipFill>
        <p:spPr>
          <a:xfrm>
            <a:off x="6511829" y="2296597"/>
            <a:ext cx="375782" cy="365760"/>
          </a:xfrm>
          <a:prstGeom prst="rect">
            <a:avLst/>
          </a:prstGeom>
        </p:spPr>
      </p:pic>
      <p:pic>
        <p:nvPicPr>
          <p:cNvPr id="28" name="Picture 27">
            <a:extLst>
              <a:ext uri="{FF2B5EF4-FFF2-40B4-BE49-F238E27FC236}">
                <a16:creationId xmlns:a16="http://schemas.microsoft.com/office/drawing/2014/main" id="{BD494FBB-260A-FFAF-4987-50E0A5AF3194}"/>
              </a:ext>
            </a:extLst>
          </p:cNvPr>
          <p:cNvPicPr>
            <a:picLocks noChangeAspect="1"/>
          </p:cNvPicPr>
          <p:nvPr/>
        </p:nvPicPr>
        <p:blipFill>
          <a:blip r:embed="rId13">
            <a:duotone>
              <a:prstClr val="black"/>
              <a:schemeClr val="accent4">
                <a:tint val="45000"/>
                <a:satMod val="400000"/>
              </a:schemeClr>
            </a:duotone>
          </a:blip>
          <a:stretch>
            <a:fillRect/>
          </a:stretch>
        </p:blipFill>
        <p:spPr>
          <a:xfrm>
            <a:off x="6082135" y="2296597"/>
            <a:ext cx="370637" cy="365760"/>
          </a:xfrm>
          <a:prstGeom prst="rect">
            <a:avLst/>
          </a:prstGeom>
        </p:spPr>
      </p:pic>
      <p:pic>
        <p:nvPicPr>
          <p:cNvPr id="30" name="Picture 29">
            <a:extLst>
              <a:ext uri="{FF2B5EF4-FFF2-40B4-BE49-F238E27FC236}">
                <a16:creationId xmlns:a16="http://schemas.microsoft.com/office/drawing/2014/main" id="{F991A5EE-8D31-5B06-0A79-FD593F3FED9B}"/>
              </a:ext>
            </a:extLst>
          </p:cNvPr>
          <p:cNvPicPr>
            <a:picLocks noChangeAspect="1"/>
          </p:cNvPicPr>
          <p:nvPr/>
        </p:nvPicPr>
        <p:blipFill>
          <a:blip r:embed="rId14">
            <a:duotone>
              <a:schemeClr val="accent1">
                <a:shade val="45000"/>
                <a:satMod val="135000"/>
              </a:schemeClr>
              <a:prstClr val="white"/>
            </a:duotone>
          </a:blip>
          <a:stretch>
            <a:fillRect/>
          </a:stretch>
        </p:blipFill>
        <p:spPr>
          <a:xfrm>
            <a:off x="4816602" y="2296597"/>
            <a:ext cx="371139" cy="365760"/>
          </a:xfrm>
          <a:prstGeom prst="rect">
            <a:avLst/>
          </a:prstGeom>
        </p:spPr>
      </p:pic>
      <p:sp>
        <p:nvSpPr>
          <p:cNvPr id="4" name="TextBox 3">
            <a:extLst>
              <a:ext uri="{FF2B5EF4-FFF2-40B4-BE49-F238E27FC236}">
                <a16:creationId xmlns:a16="http://schemas.microsoft.com/office/drawing/2014/main" id="{0E3F2432-DCFB-25FA-4686-53850D1652F7}"/>
              </a:ext>
            </a:extLst>
          </p:cNvPr>
          <p:cNvSpPr txBox="1"/>
          <p:nvPr/>
        </p:nvSpPr>
        <p:spPr>
          <a:xfrm>
            <a:off x="318959" y="1417514"/>
            <a:ext cx="2848921"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 PER SUBJECT</a:t>
            </a:r>
          </a:p>
          <a:p>
            <a:r>
              <a:rPr lang="es-ES_tradnl" dirty="0"/>
              <a:t>4. SPLITTING</a:t>
            </a:r>
          </a:p>
        </p:txBody>
      </p:sp>
      <p:sp>
        <p:nvSpPr>
          <p:cNvPr id="2" name="TextBox 1">
            <a:extLst>
              <a:ext uri="{FF2B5EF4-FFF2-40B4-BE49-F238E27FC236}">
                <a16:creationId xmlns:a16="http://schemas.microsoft.com/office/drawing/2014/main" id="{A68C3FEF-4671-8185-131F-5254C097FC49}"/>
              </a:ext>
            </a:extLst>
          </p:cNvPr>
          <p:cNvSpPr txBox="1"/>
          <p:nvPr/>
        </p:nvSpPr>
        <p:spPr>
          <a:xfrm>
            <a:off x="4556769" y="1758463"/>
            <a:ext cx="1114408" cy="369332"/>
          </a:xfrm>
          <a:prstGeom prst="rect">
            <a:avLst/>
          </a:prstGeom>
          <a:noFill/>
        </p:spPr>
        <p:txBody>
          <a:bodyPr wrap="none" rtlCol="0">
            <a:spAutoFit/>
          </a:bodyPr>
          <a:lstStyle/>
          <a:p>
            <a:r>
              <a:rPr lang="es-ES_tradnl" dirty="0"/>
              <a:t>TRAINING</a:t>
            </a:r>
          </a:p>
        </p:txBody>
      </p:sp>
      <p:sp>
        <p:nvSpPr>
          <p:cNvPr id="7" name="TextBox 6">
            <a:extLst>
              <a:ext uri="{FF2B5EF4-FFF2-40B4-BE49-F238E27FC236}">
                <a16:creationId xmlns:a16="http://schemas.microsoft.com/office/drawing/2014/main" id="{9BDB9E8F-20B4-B4E5-003E-AA508D614C60}"/>
              </a:ext>
            </a:extLst>
          </p:cNvPr>
          <p:cNvSpPr txBox="1"/>
          <p:nvPr/>
        </p:nvSpPr>
        <p:spPr>
          <a:xfrm>
            <a:off x="8199033" y="1758463"/>
            <a:ext cx="975908" cy="369332"/>
          </a:xfrm>
          <a:prstGeom prst="rect">
            <a:avLst/>
          </a:prstGeom>
          <a:noFill/>
        </p:spPr>
        <p:txBody>
          <a:bodyPr wrap="none" rtlCol="0">
            <a:spAutoFit/>
          </a:bodyPr>
          <a:lstStyle/>
          <a:p>
            <a:r>
              <a:rPr lang="es-ES_tradnl" dirty="0"/>
              <a:t>TESTING</a:t>
            </a:r>
          </a:p>
        </p:txBody>
      </p:sp>
      <p:grpSp>
        <p:nvGrpSpPr>
          <p:cNvPr id="15" name="Group 14">
            <a:extLst>
              <a:ext uri="{FF2B5EF4-FFF2-40B4-BE49-F238E27FC236}">
                <a16:creationId xmlns:a16="http://schemas.microsoft.com/office/drawing/2014/main" id="{3BE5C9AD-D1DD-73B6-F6D1-EAA69D9D3104}"/>
              </a:ext>
            </a:extLst>
          </p:cNvPr>
          <p:cNvGrpSpPr/>
          <p:nvPr/>
        </p:nvGrpSpPr>
        <p:grpSpPr>
          <a:xfrm>
            <a:off x="4075280" y="590090"/>
            <a:ext cx="4947984" cy="5460050"/>
            <a:chOff x="4075280" y="590090"/>
            <a:chExt cx="4947984" cy="5460050"/>
          </a:xfrm>
        </p:grpSpPr>
        <p:pic>
          <p:nvPicPr>
            <p:cNvPr id="11" name="Picture 10">
              <a:extLst>
                <a:ext uri="{FF2B5EF4-FFF2-40B4-BE49-F238E27FC236}">
                  <a16:creationId xmlns:a16="http://schemas.microsoft.com/office/drawing/2014/main" id="{58654595-932D-2FE9-65E1-F27B1AD4DF16}"/>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4075280" y="590090"/>
              <a:ext cx="4947984" cy="4592440"/>
            </a:xfrm>
            <a:prstGeom prst="rect">
              <a:avLst/>
            </a:prstGeom>
          </p:spPr>
        </p:pic>
        <p:sp>
          <p:nvSpPr>
            <p:cNvPr id="13" name="TextBox 12">
              <a:extLst>
                <a:ext uri="{FF2B5EF4-FFF2-40B4-BE49-F238E27FC236}">
                  <a16:creationId xmlns:a16="http://schemas.microsoft.com/office/drawing/2014/main" id="{CE22AD25-F749-663F-C9A6-75D232FD59DB}"/>
                </a:ext>
              </a:extLst>
            </p:cNvPr>
            <p:cNvSpPr txBox="1"/>
            <p:nvPr/>
          </p:nvSpPr>
          <p:spPr>
            <a:xfrm>
              <a:off x="5613962" y="5342254"/>
              <a:ext cx="811441" cy="707886"/>
            </a:xfrm>
            <a:prstGeom prst="rect">
              <a:avLst/>
            </a:prstGeom>
            <a:noFill/>
          </p:spPr>
          <p:txBody>
            <a:bodyPr wrap="none" rtlCol="0">
              <a:spAutoFit/>
            </a:bodyPr>
            <a:lstStyle/>
            <a:p>
              <a:r>
                <a:rPr lang="es-ES_tradnl" sz="4000" b="1" dirty="0">
                  <a:solidFill>
                    <a:srgbClr val="00B050"/>
                  </a:solidFill>
                </a:rPr>
                <a:t>OK</a:t>
              </a:r>
            </a:p>
          </p:txBody>
        </p:sp>
      </p:grpSp>
      <p:sp>
        <p:nvSpPr>
          <p:cNvPr id="9" name="TextBox 8">
            <a:extLst>
              <a:ext uri="{FF2B5EF4-FFF2-40B4-BE49-F238E27FC236}">
                <a16:creationId xmlns:a16="http://schemas.microsoft.com/office/drawing/2014/main" id="{CF83F663-89F3-CF67-A1D4-02D3F13A68FB}"/>
              </a:ext>
            </a:extLst>
          </p:cNvPr>
          <p:cNvSpPr txBox="1"/>
          <p:nvPr/>
        </p:nvSpPr>
        <p:spPr>
          <a:xfrm>
            <a:off x="7437695" y="3111502"/>
            <a:ext cx="2683620" cy="369332"/>
          </a:xfrm>
          <a:prstGeom prst="rect">
            <a:avLst/>
          </a:prstGeom>
          <a:noFill/>
        </p:spPr>
        <p:txBody>
          <a:bodyPr wrap="none" rtlCol="0">
            <a:spAutoFit/>
          </a:bodyPr>
          <a:lstStyle/>
          <a:p>
            <a:r>
              <a:rPr lang="es-ES_tradnl" dirty="0"/>
              <a:t>TYPICAL ACCURACY  &lt; 80%</a:t>
            </a:r>
          </a:p>
        </p:txBody>
      </p:sp>
      <p:sp>
        <p:nvSpPr>
          <p:cNvPr id="19" name="TextBox 18">
            <a:extLst>
              <a:ext uri="{FF2B5EF4-FFF2-40B4-BE49-F238E27FC236}">
                <a16:creationId xmlns:a16="http://schemas.microsoft.com/office/drawing/2014/main" id="{D670F59C-64C4-475B-EAB8-6A60F96D4664}"/>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69238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023AF-9D4D-C64F-AB23-AC7048AA60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9A38CE-29E1-D3FF-7FC4-71914A120CB0}"/>
              </a:ext>
            </a:extLst>
          </p:cNvPr>
          <p:cNvSpPr txBox="1"/>
          <p:nvPr/>
        </p:nvSpPr>
        <p:spPr>
          <a:xfrm>
            <a:off x="3053211" y="3105834"/>
            <a:ext cx="6085577"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 uso de la IA en la Academia</a:t>
            </a:r>
          </a:p>
        </p:txBody>
      </p:sp>
    </p:spTree>
    <p:extLst>
      <p:ext uri="{BB962C8B-B14F-4D97-AF65-F5344CB8AC3E}">
        <p14:creationId xmlns:p14="http://schemas.microsoft.com/office/powerpoint/2010/main" val="27589170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6CA9B-8926-F65A-7059-3329BD530D59}"/>
            </a:ext>
          </a:extLst>
        </p:cNvPr>
        <p:cNvGrpSpPr/>
        <p:nvPr/>
      </p:nvGrpSpPr>
      <p:grpSpPr>
        <a:xfrm>
          <a:off x="0" y="0"/>
          <a:ext cx="0" cy="0"/>
          <a:chOff x="0" y="0"/>
          <a:chExt cx="0" cy="0"/>
        </a:xfrm>
      </p:grpSpPr>
      <p:pic>
        <p:nvPicPr>
          <p:cNvPr id="3" name="Picture 2" descr="A black circle with arrows&#10;&#10;AI-generated content may be incorrect.">
            <a:extLst>
              <a:ext uri="{FF2B5EF4-FFF2-40B4-BE49-F238E27FC236}">
                <a16:creationId xmlns:a16="http://schemas.microsoft.com/office/drawing/2014/main" id="{30597DFB-2825-B98C-42D3-A36D6A5BE1DF}"/>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0C1E0CD4-72F2-E07E-D84A-F84420905838}"/>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A8A801AB-4C35-609C-15EB-82E5516F3309}"/>
              </a:ext>
            </a:extLst>
          </p:cNvPr>
          <p:cNvSpPr txBox="1">
            <a:spLocks/>
          </p:cNvSpPr>
          <p:nvPr/>
        </p:nvSpPr>
        <p:spPr>
          <a:xfrm>
            <a:off x="777240"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74B8904F-7C38-0BC2-802C-160AB3840448}"/>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un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B386EC93-1E88-EABB-8531-10E761660973}"/>
              </a:ext>
            </a:extLst>
          </p:cNvPr>
          <p:cNvSpPr txBox="1">
            <a:spLocks/>
          </p:cNvSpPr>
          <p:nvPr/>
        </p:nvSpPr>
        <p:spPr>
          <a:xfrm>
            <a:off x="7919085"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671A5727-620B-3D11-86DD-68D01EAD3405}"/>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709552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F3C6-254C-241A-DFC5-82DB1436FC5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85E76B-B1C4-97E4-4CDA-8A44A92085F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85</a:t>
            </a:fld>
            <a:endParaRPr lang="en-US">
              <a:latin typeface="Gill Sans MT" panose="020B0502020104020203" pitchFamily="34" charset="77"/>
            </a:endParaRPr>
          </a:p>
        </p:txBody>
      </p:sp>
      <p:sp>
        <p:nvSpPr>
          <p:cNvPr id="4" name="Title 1">
            <a:extLst>
              <a:ext uri="{FF2B5EF4-FFF2-40B4-BE49-F238E27FC236}">
                <a16:creationId xmlns:a16="http://schemas.microsoft.com/office/drawing/2014/main" id="{142BF8DB-4982-9530-0153-B9597278E401}"/>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pic>
        <p:nvPicPr>
          <p:cNvPr id="9" name="Picture 8" descr="A black circular arrows in a circle&#10;&#10;AI-generated content may be incorrect.">
            <a:extLst>
              <a:ext uri="{FF2B5EF4-FFF2-40B4-BE49-F238E27FC236}">
                <a16:creationId xmlns:a16="http://schemas.microsoft.com/office/drawing/2014/main" id="{EB3EECD8-1919-BD64-C3EC-2CFAE8AE33D6}"/>
              </a:ext>
            </a:extLst>
          </p:cNvPr>
          <p:cNvPicPr>
            <a:picLocks noChangeAspect="1"/>
          </p:cNvPicPr>
          <p:nvPr/>
        </p:nvPicPr>
        <p:blipFill>
          <a:blip r:embed="rId3">
            <a:alphaModFix/>
          </a:blip>
          <a:stretch>
            <a:fillRect/>
          </a:stretch>
        </p:blipFill>
        <p:spPr>
          <a:xfrm>
            <a:off x="4464050" y="1563068"/>
            <a:ext cx="3409950" cy="3657600"/>
          </a:xfrm>
          <a:prstGeom prst="rect">
            <a:avLst/>
          </a:prstGeom>
        </p:spPr>
      </p:pic>
      <p:sp>
        <p:nvSpPr>
          <p:cNvPr id="14" name="Title 1">
            <a:extLst>
              <a:ext uri="{FF2B5EF4-FFF2-40B4-BE49-F238E27FC236}">
                <a16:creationId xmlns:a16="http://schemas.microsoft.com/office/drawing/2014/main" id="{161DD8F7-FEB1-7EC5-8584-43AB99CC6F94}"/>
              </a:ext>
            </a:extLst>
          </p:cNvPr>
          <p:cNvSpPr txBox="1">
            <a:spLocks/>
          </p:cNvSpPr>
          <p:nvPr/>
        </p:nvSpPr>
        <p:spPr>
          <a:xfrm>
            <a:off x="3660219" y="3721523"/>
            <a:ext cx="1640999"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5" name="Title 1">
            <a:extLst>
              <a:ext uri="{FF2B5EF4-FFF2-40B4-BE49-F238E27FC236}">
                <a16:creationId xmlns:a16="http://schemas.microsoft.com/office/drawing/2014/main" id="{C9E07BD7-B441-3EC4-FC95-830BBD4BB503}"/>
              </a:ext>
            </a:extLst>
          </p:cNvPr>
          <p:cNvSpPr txBox="1">
            <a:spLocks/>
          </p:cNvSpPr>
          <p:nvPr/>
        </p:nvSpPr>
        <p:spPr>
          <a:xfrm>
            <a:off x="7770654" y="2070523"/>
            <a:ext cx="1266348"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1" name="Title 1">
            <a:extLst>
              <a:ext uri="{FF2B5EF4-FFF2-40B4-BE49-F238E27FC236}">
                <a16:creationId xmlns:a16="http://schemas.microsoft.com/office/drawing/2014/main" id="{A189E388-0635-913D-DF16-9E0AE9C318EC}"/>
              </a:ext>
            </a:extLst>
          </p:cNvPr>
          <p:cNvSpPr txBox="1">
            <a:spLocks/>
          </p:cNvSpPr>
          <p:nvPr/>
        </p:nvSpPr>
        <p:spPr>
          <a:xfrm>
            <a:off x="1420495" y="1778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2" name="Title 1">
            <a:extLst>
              <a:ext uri="{FF2B5EF4-FFF2-40B4-BE49-F238E27FC236}">
                <a16:creationId xmlns:a16="http://schemas.microsoft.com/office/drawing/2014/main" id="{ACB76556-CDCF-949E-75F3-C90A32339978}"/>
              </a:ext>
            </a:extLst>
          </p:cNvPr>
          <p:cNvSpPr txBox="1">
            <a:spLocks/>
          </p:cNvSpPr>
          <p:nvPr/>
        </p:nvSpPr>
        <p:spPr>
          <a:xfrm>
            <a:off x="1547495" y="2286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3" name="Title 1">
            <a:extLst>
              <a:ext uri="{FF2B5EF4-FFF2-40B4-BE49-F238E27FC236}">
                <a16:creationId xmlns:a16="http://schemas.microsoft.com/office/drawing/2014/main" id="{15A6764B-C554-C158-94DE-360140244ADC}"/>
              </a:ext>
            </a:extLst>
          </p:cNvPr>
          <p:cNvSpPr txBox="1">
            <a:spLocks/>
          </p:cNvSpPr>
          <p:nvPr/>
        </p:nvSpPr>
        <p:spPr>
          <a:xfrm>
            <a:off x="7541498" y="4197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4" name="Title 1">
            <a:extLst>
              <a:ext uri="{FF2B5EF4-FFF2-40B4-BE49-F238E27FC236}">
                <a16:creationId xmlns:a16="http://schemas.microsoft.com/office/drawing/2014/main" id="{2C769845-9682-A82C-9355-FD280D1A10DE}"/>
              </a:ext>
            </a:extLst>
          </p:cNvPr>
          <p:cNvSpPr txBox="1">
            <a:spLocks/>
          </p:cNvSpPr>
          <p:nvPr/>
        </p:nvSpPr>
        <p:spPr>
          <a:xfrm>
            <a:off x="7668498" y="4705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cxnSp>
        <p:nvCxnSpPr>
          <p:cNvPr id="26" name="Straight Arrow Connector 25">
            <a:extLst>
              <a:ext uri="{FF2B5EF4-FFF2-40B4-BE49-F238E27FC236}">
                <a16:creationId xmlns:a16="http://schemas.microsoft.com/office/drawing/2014/main" id="{95D4D189-9917-A54B-3B51-83499280D16A}"/>
              </a:ext>
            </a:extLst>
          </p:cNvPr>
          <p:cNvCxnSpPr/>
          <p:nvPr/>
        </p:nvCxnSpPr>
        <p:spPr>
          <a:xfrm>
            <a:off x="3987800" y="30346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DF803-6437-6840-6C80-6B1AC116C427}"/>
              </a:ext>
            </a:extLst>
          </p:cNvPr>
          <p:cNvCxnSpPr/>
          <p:nvPr/>
        </p:nvCxnSpPr>
        <p:spPr>
          <a:xfrm>
            <a:off x="8102600" y="31235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53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DCD75-662F-85E9-CF54-5813CEB2B06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E8DB4-B55B-4582-606E-2E4D9FA2C3E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86</a:t>
            </a:fld>
            <a:endParaRPr lang="en-US">
              <a:latin typeface="Gill Sans MT" panose="020B0502020104020203" pitchFamily="34" charset="77"/>
            </a:endParaRPr>
          </a:p>
        </p:txBody>
      </p:sp>
      <p:pic>
        <p:nvPicPr>
          <p:cNvPr id="3" name="Picture 2" descr="A black circle with arrows&#10;&#10;AI-generated content may be incorrect.">
            <a:extLst>
              <a:ext uri="{FF2B5EF4-FFF2-40B4-BE49-F238E27FC236}">
                <a16:creationId xmlns:a16="http://schemas.microsoft.com/office/drawing/2014/main" id="{12224995-BE2E-1933-C572-5277DBEF3DB4}"/>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AF5C4335-A66E-9111-DC5C-15F00FEB20E7}"/>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2DE6BFCC-725D-7891-B17A-F3E726FFDDE6}"/>
              </a:ext>
            </a:extLst>
          </p:cNvPr>
          <p:cNvSpPr txBox="1">
            <a:spLocks/>
          </p:cNvSpPr>
          <p:nvPr/>
        </p:nvSpPr>
        <p:spPr>
          <a:xfrm>
            <a:off x="2191703" y="2833490"/>
            <a:ext cx="9118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7411D66A-4C1D-8559-F2DB-8E84DDFADF59}"/>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23C453C5-62C6-74E2-6FBD-7D9A274C81D4}"/>
              </a:ext>
            </a:extLst>
          </p:cNvPr>
          <p:cNvSpPr txBox="1">
            <a:spLocks/>
          </p:cNvSpPr>
          <p:nvPr/>
        </p:nvSpPr>
        <p:spPr>
          <a:xfrm>
            <a:off x="9102407" y="2833489"/>
            <a:ext cx="1390015"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3F5A73D7-B833-EDA6-4526-57D44FC6144C}"/>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 name="Title 1">
            <a:extLst>
              <a:ext uri="{FF2B5EF4-FFF2-40B4-BE49-F238E27FC236}">
                <a16:creationId xmlns:a16="http://schemas.microsoft.com/office/drawing/2014/main" id="{5FFFB18C-9237-07EC-C00D-EF0804E3BF96}"/>
              </a:ext>
            </a:extLst>
          </p:cNvPr>
          <p:cNvSpPr txBox="1">
            <a:spLocks/>
          </p:cNvSpPr>
          <p:nvPr/>
        </p:nvSpPr>
        <p:spPr>
          <a:xfrm>
            <a:off x="144914" y="5513191"/>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2800" noProof="1">
                <a:solidFill>
                  <a:schemeClr val="accent2"/>
                </a:solidFill>
                <a:latin typeface="Gill Sans MT" panose="020B0502020104020203" pitchFamily="34" charset="77"/>
                <a:cs typeface="Consolas" panose="020B0609020204030204" pitchFamily="49" charset="0"/>
              </a:rPr>
              <a:t>Similar es en la escritura de papers…</a:t>
            </a:r>
            <a:endParaRPr lang="en-US" sz="2800" dirty="0">
              <a:solidFill>
                <a:schemeClr val="accent2"/>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3953947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16DD8-1E25-4F09-3A68-2F4A8C2971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7C417B-0AC5-6205-6A25-1FA2C89A8DC1}"/>
              </a:ext>
            </a:extLst>
          </p:cNvPr>
          <p:cNvSpPr txBox="1"/>
          <p:nvPr/>
        </p:nvSpPr>
        <p:spPr>
          <a:xfrm>
            <a:off x="3180105" y="3105834"/>
            <a:ext cx="7394717"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 uso de la IA en procesos judiciales</a:t>
            </a:r>
          </a:p>
        </p:txBody>
      </p:sp>
    </p:spTree>
    <p:extLst>
      <p:ext uri="{BB962C8B-B14F-4D97-AF65-F5344CB8AC3E}">
        <p14:creationId xmlns:p14="http://schemas.microsoft.com/office/powerpoint/2010/main" val="3037346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87050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Apoyo en el diagnóstico basados en imágenes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pic>
        <p:nvPicPr>
          <p:cNvPr id="8194" name="Picture 2" descr="AI-based Medical Diagnostic Tools">
            <a:extLst>
              <a:ext uri="{FF2B5EF4-FFF2-40B4-BE49-F238E27FC236}">
                <a16:creationId xmlns:a16="http://schemas.microsoft.com/office/drawing/2014/main" id="{7671CFAA-951E-097B-5A09-615FFD9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89000"/>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26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38E6C-6E98-8BAC-D60F-F3B8493DF22C}"/>
              </a:ext>
            </a:extLst>
          </p:cNvPr>
          <p:cNvPicPr>
            <a:picLocks/>
          </p:cNvPicPr>
          <p:nvPr/>
        </p:nvPicPr>
        <p:blipFill rotWithShape="1">
          <a:blip r:embed="rId3"/>
          <a:srcRect t="5428"/>
          <a:stretch/>
        </p:blipFill>
        <p:spPr>
          <a:xfrm>
            <a:off x="101650" y="1477598"/>
            <a:ext cx="6400800" cy="1742601"/>
          </a:xfrm>
          <a:prstGeom prst="rect">
            <a:avLst/>
          </a:prstGeom>
        </p:spPr>
      </p:pic>
      <p:sp>
        <p:nvSpPr>
          <p:cNvPr id="2" name="TextBox 1">
            <a:extLst>
              <a:ext uri="{FF2B5EF4-FFF2-40B4-BE49-F238E27FC236}">
                <a16:creationId xmlns:a16="http://schemas.microsoft.com/office/drawing/2014/main" id="{20896087-FEA6-997F-7BED-68A4409ECC10}"/>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grpSp>
        <p:nvGrpSpPr>
          <p:cNvPr id="10" name="Group 9">
            <a:extLst>
              <a:ext uri="{FF2B5EF4-FFF2-40B4-BE49-F238E27FC236}">
                <a16:creationId xmlns:a16="http://schemas.microsoft.com/office/drawing/2014/main" id="{56FFFEA3-623F-736C-8D79-0DDE82B72A07}"/>
              </a:ext>
            </a:extLst>
          </p:cNvPr>
          <p:cNvGrpSpPr/>
          <p:nvPr/>
        </p:nvGrpSpPr>
        <p:grpSpPr>
          <a:xfrm>
            <a:off x="90768" y="3841697"/>
            <a:ext cx="6400800" cy="2713805"/>
            <a:chOff x="90768" y="3698817"/>
            <a:chExt cx="6491288" cy="2713805"/>
          </a:xfrm>
        </p:grpSpPr>
        <p:pic>
          <p:nvPicPr>
            <p:cNvPr id="7" name="Picture 6">
              <a:extLst>
                <a:ext uri="{FF2B5EF4-FFF2-40B4-BE49-F238E27FC236}">
                  <a16:creationId xmlns:a16="http://schemas.microsoft.com/office/drawing/2014/main" id="{48458866-981C-B810-5610-BF6257E5A8A3}"/>
                </a:ext>
              </a:extLst>
            </p:cNvPr>
            <p:cNvPicPr>
              <a:picLocks noChangeAspect="1"/>
            </p:cNvPicPr>
            <p:nvPr/>
          </p:nvPicPr>
          <p:blipFill>
            <a:blip r:embed="rId4"/>
            <a:srcRect t="73" b="73"/>
            <a:stretch/>
          </p:blipFill>
          <p:spPr>
            <a:xfrm>
              <a:off x="90768" y="3698817"/>
              <a:ext cx="6491288" cy="2713805"/>
            </a:xfrm>
            <a:prstGeom prst="rect">
              <a:avLst/>
            </a:prstGeom>
          </p:spPr>
        </p:pic>
        <p:sp>
          <p:nvSpPr>
            <p:cNvPr id="8" name="Rectangle 7">
              <a:extLst>
                <a:ext uri="{FF2B5EF4-FFF2-40B4-BE49-F238E27FC236}">
                  <a16:creationId xmlns:a16="http://schemas.microsoft.com/office/drawing/2014/main" id="{E020935A-4CEA-C961-CDE3-00D8EA4BF1D5}"/>
                </a:ext>
              </a:extLst>
            </p:cNvPr>
            <p:cNvSpPr/>
            <p:nvPr/>
          </p:nvSpPr>
          <p:spPr>
            <a:xfrm>
              <a:off x="1500188" y="4064509"/>
              <a:ext cx="1476374" cy="428625"/>
            </a:xfrm>
            <a:prstGeom prst="rect">
              <a:avLst/>
            </a:prstGeom>
            <a:solidFill>
              <a:srgbClr val="1B1D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pic>
        <p:nvPicPr>
          <p:cNvPr id="6" name="Picture 5">
            <a:extLst>
              <a:ext uri="{FF2B5EF4-FFF2-40B4-BE49-F238E27FC236}">
                <a16:creationId xmlns:a16="http://schemas.microsoft.com/office/drawing/2014/main" id="{A4396598-C16E-A37D-8B8C-59B09AA48021}"/>
              </a:ext>
            </a:extLst>
          </p:cNvPr>
          <p:cNvPicPr>
            <a:picLocks noChangeAspect="1"/>
          </p:cNvPicPr>
          <p:nvPr/>
        </p:nvPicPr>
        <p:blipFill rotWithShape="1">
          <a:blip r:embed="rId5"/>
          <a:srcRect t="18923" b="29951"/>
          <a:stretch/>
        </p:blipFill>
        <p:spPr>
          <a:xfrm>
            <a:off x="6643688" y="1472913"/>
            <a:ext cx="5446662" cy="5099323"/>
          </a:xfrm>
          <a:prstGeom prst="rect">
            <a:avLst/>
          </a:prstGeom>
        </p:spPr>
      </p:pic>
      <p:pic>
        <p:nvPicPr>
          <p:cNvPr id="14" name="Picture 13">
            <a:extLst>
              <a:ext uri="{FF2B5EF4-FFF2-40B4-BE49-F238E27FC236}">
                <a16:creationId xmlns:a16="http://schemas.microsoft.com/office/drawing/2014/main" id="{C434F3F6-EFE4-C87B-A7CF-BDB3FD0A482C}"/>
              </a:ext>
            </a:extLst>
          </p:cNvPr>
          <p:cNvPicPr>
            <a:picLocks noChangeAspect="1"/>
          </p:cNvPicPr>
          <p:nvPr/>
        </p:nvPicPr>
        <p:blipFill>
          <a:blip r:embed="rId6"/>
          <a:stretch>
            <a:fillRect/>
          </a:stretch>
        </p:blipFill>
        <p:spPr>
          <a:xfrm>
            <a:off x="678632" y="2057401"/>
            <a:ext cx="10091487" cy="3486150"/>
          </a:xfrm>
          <a:prstGeom prst="rect">
            <a:avLst/>
          </a:prstGeom>
          <a:ln w="41275">
            <a:solidFill>
              <a:schemeClr val="tx1"/>
            </a:solidFill>
          </a:ln>
        </p:spPr>
      </p:pic>
      <p:pic>
        <p:nvPicPr>
          <p:cNvPr id="16" name="Picture 15">
            <a:extLst>
              <a:ext uri="{FF2B5EF4-FFF2-40B4-BE49-F238E27FC236}">
                <a16:creationId xmlns:a16="http://schemas.microsoft.com/office/drawing/2014/main" id="{A643ACBE-2364-D9FF-0245-8AEE24700D05}"/>
              </a:ext>
            </a:extLst>
          </p:cNvPr>
          <p:cNvPicPr>
            <a:picLocks noChangeAspect="1"/>
          </p:cNvPicPr>
          <p:nvPr/>
        </p:nvPicPr>
        <p:blipFill>
          <a:blip r:embed="rId7"/>
          <a:srcRect/>
          <a:stretch/>
        </p:blipFill>
        <p:spPr>
          <a:xfrm>
            <a:off x="688405" y="1469096"/>
            <a:ext cx="10144453" cy="5060292"/>
          </a:xfrm>
          <a:prstGeom prst="rect">
            <a:avLst/>
          </a:prstGeom>
          <a:ln w="41275">
            <a:solidFill>
              <a:schemeClr val="tx1"/>
            </a:solidFill>
          </a:ln>
        </p:spPr>
      </p:pic>
      <p:sp>
        <p:nvSpPr>
          <p:cNvPr id="18" name="TextBox 17">
            <a:extLst>
              <a:ext uri="{FF2B5EF4-FFF2-40B4-BE49-F238E27FC236}">
                <a16:creationId xmlns:a16="http://schemas.microsoft.com/office/drawing/2014/main" id="{67DC1776-1477-8226-6945-A021D65517F0}"/>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A. preguntándole a </a:t>
            </a:r>
            <a:r>
              <a:rPr lang="es-ES_tradnl" sz="2400" dirty="0" err="1"/>
              <a:t>ChatGPT</a:t>
            </a:r>
            <a:endParaRPr lang="es-ES_tradnl" sz="2400" dirty="0"/>
          </a:p>
        </p:txBody>
      </p:sp>
    </p:spTree>
    <p:extLst>
      <p:ext uri="{BB962C8B-B14F-4D97-AF65-F5344CB8AC3E}">
        <p14:creationId xmlns:p14="http://schemas.microsoft.com/office/powerpoint/2010/main" val="456929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DF953-3DFF-2923-952C-20BED74CA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0AEA9B-8464-4CBB-CFF7-9CD8E5334E43}"/>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A1F06855-9181-D2AD-6BF7-F516D521C199}"/>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0FCE87A5-70C8-3C22-F726-EF7549F76ED6}"/>
              </a:ext>
            </a:extLst>
          </p:cNvPr>
          <p:cNvPicPr>
            <a:picLocks noChangeAspect="1"/>
          </p:cNvPicPr>
          <p:nvPr/>
        </p:nvPicPr>
        <p:blipFill>
          <a:blip r:embed="rId3"/>
          <a:stretch>
            <a:fillRect/>
          </a:stretch>
        </p:blipFill>
        <p:spPr>
          <a:xfrm>
            <a:off x="422467" y="2695887"/>
            <a:ext cx="11347066" cy="3099778"/>
          </a:xfrm>
          <a:prstGeom prst="rect">
            <a:avLst/>
          </a:prstGeom>
        </p:spPr>
      </p:pic>
      <p:pic>
        <p:nvPicPr>
          <p:cNvPr id="5" name="Picture 4">
            <a:extLst>
              <a:ext uri="{FF2B5EF4-FFF2-40B4-BE49-F238E27FC236}">
                <a16:creationId xmlns:a16="http://schemas.microsoft.com/office/drawing/2014/main" id="{49CF8727-DE7B-C398-3B2D-AAE0625F588E}"/>
              </a:ext>
            </a:extLst>
          </p:cNvPr>
          <p:cNvPicPr>
            <a:picLocks noChangeAspect="1"/>
          </p:cNvPicPr>
          <p:nvPr/>
        </p:nvPicPr>
        <p:blipFill>
          <a:blip r:embed="rId4"/>
          <a:stretch>
            <a:fillRect/>
          </a:stretch>
        </p:blipFill>
        <p:spPr>
          <a:xfrm>
            <a:off x="5386099" y="1866151"/>
            <a:ext cx="709901" cy="675894"/>
          </a:xfrm>
          <a:prstGeom prst="rect">
            <a:avLst/>
          </a:prstGeom>
        </p:spPr>
      </p:pic>
    </p:spTree>
    <p:extLst>
      <p:ext uri="{BB962C8B-B14F-4D97-AF65-F5344CB8AC3E}">
        <p14:creationId xmlns:p14="http://schemas.microsoft.com/office/powerpoint/2010/main" val="4067150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20F3-26D4-FF7D-2F17-3BDF8086A1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8C6877-6105-1A5C-5B23-40D01430EC5B}"/>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A6FF1D2E-3CE0-FB33-8DE5-A2852939890D}"/>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874D1B22-579B-789D-6248-635F1DFB955D}"/>
              </a:ext>
            </a:extLst>
          </p:cNvPr>
          <p:cNvPicPr>
            <a:picLocks noChangeAspect="1"/>
          </p:cNvPicPr>
          <p:nvPr/>
        </p:nvPicPr>
        <p:blipFill>
          <a:blip r:embed="rId3"/>
          <a:stretch>
            <a:fillRect/>
          </a:stretch>
        </p:blipFill>
        <p:spPr>
          <a:xfrm>
            <a:off x="434008" y="2016133"/>
            <a:ext cx="3308556" cy="903827"/>
          </a:xfrm>
          <a:prstGeom prst="rect">
            <a:avLst/>
          </a:prstGeom>
        </p:spPr>
      </p:pic>
      <p:pic>
        <p:nvPicPr>
          <p:cNvPr id="5" name="Picture 4">
            <a:extLst>
              <a:ext uri="{FF2B5EF4-FFF2-40B4-BE49-F238E27FC236}">
                <a16:creationId xmlns:a16="http://schemas.microsoft.com/office/drawing/2014/main" id="{981E0C41-FB47-6094-9E9F-7A5B28292C3E}"/>
              </a:ext>
            </a:extLst>
          </p:cNvPr>
          <p:cNvPicPr>
            <a:picLocks noChangeAspect="1"/>
          </p:cNvPicPr>
          <p:nvPr/>
        </p:nvPicPr>
        <p:blipFill>
          <a:blip r:embed="rId4"/>
          <a:stretch>
            <a:fillRect/>
          </a:stretch>
        </p:blipFill>
        <p:spPr>
          <a:xfrm>
            <a:off x="434008" y="1446889"/>
            <a:ext cx="489247" cy="465810"/>
          </a:xfrm>
          <a:prstGeom prst="rect">
            <a:avLst/>
          </a:prstGeom>
        </p:spPr>
      </p:pic>
      <p:pic>
        <p:nvPicPr>
          <p:cNvPr id="6" name="Picture 5" descr="A paper with text on it&#10;&#10;AI-generated content may be incorrect.">
            <a:extLst>
              <a:ext uri="{FF2B5EF4-FFF2-40B4-BE49-F238E27FC236}">
                <a16:creationId xmlns:a16="http://schemas.microsoft.com/office/drawing/2014/main" id="{AEAA01F5-75CA-61A5-D20D-756FE4AC352A}"/>
              </a:ext>
            </a:extLst>
          </p:cNvPr>
          <p:cNvPicPr>
            <a:picLocks noChangeAspect="1"/>
          </p:cNvPicPr>
          <p:nvPr/>
        </p:nvPicPr>
        <p:blipFill>
          <a:blip r:embed="rId5"/>
          <a:stretch>
            <a:fillRect/>
          </a:stretch>
        </p:blipFill>
        <p:spPr>
          <a:xfrm>
            <a:off x="4090906" y="1900021"/>
            <a:ext cx="3566193" cy="4734844"/>
          </a:xfrm>
          <a:prstGeom prst="rect">
            <a:avLst/>
          </a:prstGeom>
        </p:spPr>
      </p:pic>
      <p:sp>
        <p:nvSpPr>
          <p:cNvPr id="7" name="Bent Arrow 6">
            <a:extLst>
              <a:ext uri="{FF2B5EF4-FFF2-40B4-BE49-F238E27FC236}">
                <a16:creationId xmlns:a16="http://schemas.microsoft.com/office/drawing/2014/main" id="{C0CA1CC2-A111-6D75-D73E-B02D051E8591}"/>
              </a:ext>
            </a:extLst>
          </p:cNvPr>
          <p:cNvSpPr/>
          <p:nvPr/>
        </p:nvSpPr>
        <p:spPr>
          <a:xfrm flipV="1">
            <a:off x="1915885" y="3938041"/>
            <a:ext cx="653143" cy="75474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nvGrpSpPr>
          <p:cNvPr id="14" name="Group 13">
            <a:extLst>
              <a:ext uri="{FF2B5EF4-FFF2-40B4-BE49-F238E27FC236}">
                <a16:creationId xmlns:a16="http://schemas.microsoft.com/office/drawing/2014/main" id="{D548DFF9-3F23-C74A-BA0B-31705B02C5D2}"/>
              </a:ext>
            </a:extLst>
          </p:cNvPr>
          <p:cNvGrpSpPr/>
          <p:nvPr/>
        </p:nvGrpSpPr>
        <p:grpSpPr>
          <a:xfrm>
            <a:off x="7814882" y="2132247"/>
            <a:ext cx="3820931" cy="4112999"/>
            <a:chOff x="7814882" y="2132247"/>
            <a:chExt cx="3820931" cy="4112999"/>
          </a:xfrm>
        </p:grpSpPr>
        <p:grpSp>
          <p:nvGrpSpPr>
            <p:cNvPr id="11" name="Group 10">
              <a:extLst>
                <a:ext uri="{FF2B5EF4-FFF2-40B4-BE49-F238E27FC236}">
                  <a16:creationId xmlns:a16="http://schemas.microsoft.com/office/drawing/2014/main" id="{0DC060AE-4104-48CE-1169-23DCEF5B20F8}"/>
                </a:ext>
              </a:extLst>
            </p:cNvPr>
            <p:cNvGrpSpPr/>
            <p:nvPr/>
          </p:nvGrpSpPr>
          <p:grpSpPr>
            <a:xfrm>
              <a:off x="7814882" y="2132247"/>
              <a:ext cx="3820931" cy="4112999"/>
              <a:chOff x="7814882" y="2132247"/>
              <a:chExt cx="3820931" cy="4112999"/>
            </a:xfrm>
          </p:grpSpPr>
          <p:sp>
            <p:nvSpPr>
              <p:cNvPr id="8" name="Right Arrow 7">
                <a:extLst>
                  <a:ext uri="{FF2B5EF4-FFF2-40B4-BE49-F238E27FC236}">
                    <a16:creationId xmlns:a16="http://schemas.microsoft.com/office/drawing/2014/main" id="{12942943-FBAC-220D-E2E6-77B67F81D1B2}"/>
                  </a:ext>
                </a:extLst>
              </p:cNvPr>
              <p:cNvSpPr/>
              <p:nvPr/>
            </p:nvSpPr>
            <p:spPr>
              <a:xfrm>
                <a:off x="7814882" y="4315412"/>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 name="Picture 9" descr="A white paper with black text&#10;&#10;AI-generated content may be incorrect.">
                <a:extLst>
                  <a:ext uri="{FF2B5EF4-FFF2-40B4-BE49-F238E27FC236}">
                    <a16:creationId xmlns:a16="http://schemas.microsoft.com/office/drawing/2014/main" id="{5B2E49AC-F84C-CE38-A833-4C431B609A13}"/>
                  </a:ext>
                </a:extLst>
              </p:cNvPr>
              <p:cNvPicPr>
                <a:picLocks noChangeAspect="1"/>
              </p:cNvPicPr>
              <p:nvPr/>
            </p:nvPicPr>
            <p:blipFill>
              <a:blip r:embed="rId6"/>
              <a:stretch>
                <a:fillRect/>
              </a:stretch>
            </p:blipFill>
            <p:spPr>
              <a:xfrm>
                <a:off x="8705301" y="2132247"/>
                <a:ext cx="2930512" cy="4112999"/>
              </a:xfrm>
              <a:prstGeom prst="rect">
                <a:avLst/>
              </a:prstGeom>
              <a:ln>
                <a:solidFill>
                  <a:schemeClr val="accent1"/>
                </a:solidFill>
              </a:ln>
            </p:spPr>
          </p:pic>
        </p:grpSp>
        <p:pic>
          <p:nvPicPr>
            <p:cNvPr id="13" name="Picture 12" descr="A blue logo with text&#10;&#10;AI-generated content may be incorrect.">
              <a:extLst>
                <a:ext uri="{FF2B5EF4-FFF2-40B4-BE49-F238E27FC236}">
                  <a16:creationId xmlns:a16="http://schemas.microsoft.com/office/drawing/2014/main" id="{59B6611B-1974-AB0B-ACF9-02191CC6C01C}"/>
                </a:ext>
              </a:extLst>
            </p:cNvPr>
            <p:cNvPicPr>
              <a:picLocks noChangeAspect="1"/>
            </p:cNvPicPr>
            <p:nvPr/>
          </p:nvPicPr>
          <p:blipFill>
            <a:blip r:embed="rId7">
              <a:alphaModFix amt="70000"/>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4700"/>
                      </a14:imgEffect>
                      <a14:imgEffect>
                        <a14:saturation sat="0"/>
                      </a14:imgEffect>
                    </a14:imgLayer>
                  </a14:imgProps>
                </a:ext>
              </a:extLst>
            </a:blip>
            <a:stretch>
              <a:fillRect/>
            </a:stretch>
          </p:blipFill>
          <p:spPr>
            <a:xfrm>
              <a:off x="8830129" y="2222961"/>
              <a:ext cx="981109" cy="578296"/>
            </a:xfrm>
            <a:prstGeom prst="rect">
              <a:avLst/>
            </a:prstGeom>
          </p:spPr>
        </p:pic>
      </p:grpSp>
      <p:pic>
        <p:nvPicPr>
          <p:cNvPr id="15" name="Picture 14">
            <a:extLst>
              <a:ext uri="{FF2B5EF4-FFF2-40B4-BE49-F238E27FC236}">
                <a16:creationId xmlns:a16="http://schemas.microsoft.com/office/drawing/2014/main" id="{7F8B1264-CCE9-E048-7518-F1482D2F48A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17621" y="5246179"/>
            <a:ext cx="1663700" cy="1574800"/>
          </a:xfrm>
          <a:prstGeom prst="rect">
            <a:avLst/>
          </a:prstGeom>
        </p:spPr>
      </p:pic>
      <p:pic>
        <p:nvPicPr>
          <p:cNvPr id="16" name="Picture 15">
            <a:extLst>
              <a:ext uri="{FF2B5EF4-FFF2-40B4-BE49-F238E27FC236}">
                <a16:creationId xmlns:a16="http://schemas.microsoft.com/office/drawing/2014/main" id="{7FE0417A-A186-822E-1673-94009CB94771}"/>
              </a:ext>
            </a:extLst>
          </p:cNvPr>
          <p:cNvPicPr>
            <a:picLocks noChangeAspect="1"/>
          </p:cNvPicPr>
          <p:nvPr/>
        </p:nvPicPr>
        <p:blipFill>
          <a:blip r:embed="rId9">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9178977" y="5283200"/>
            <a:ext cx="1663700" cy="1574800"/>
          </a:xfrm>
          <a:prstGeom prst="rect">
            <a:avLst/>
          </a:prstGeom>
        </p:spPr>
      </p:pic>
      <p:pic>
        <p:nvPicPr>
          <p:cNvPr id="17" name="Picture 16">
            <a:extLst>
              <a:ext uri="{FF2B5EF4-FFF2-40B4-BE49-F238E27FC236}">
                <a16:creationId xmlns:a16="http://schemas.microsoft.com/office/drawing/2014/main" id="{93EA6D96-C51D-0D14-A6C7-0AE59EC023BD}"/>
              </a:ext>
            </a:extLst>
          </p:cNvPr>
          <p:cNvPicPr>
            <a:picLocks noChangeAspect="1"/>
          </p:cNvPicPr>
          <p:nvPr/>
        </p:nvPicPr>
        <p:blipFill>
          <a:blip r:embed="rId9">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10700855" y="3977220"/>
            <a:ext cx="1663700" cy="1574800"/>
          </a:xfrm>
          <a:prstGeom prst="rect">
            <a:avLst/>
          </a:prstGeom>
        </p:spPr>
      </p:pic>
    </p:spTree>
    <p:extLst>
      <p:ext uri="{BB962C8B-B14F-4D97-AF65-F5344CB8AC3E}">
        <p14:creationId xmlns:p14="http://schemas.microsoft.com/office/powerpoint/2010/main" val="8463224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48D2-DD05-5274-C392-EB21D2BD41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E08791-EBE0-99A8-40D5-6DB78D7EC3DE}"/>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95ABC4A7-2904-1A34-DF9B-72DF23F37E16}"/>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82CC22AC-1A8F-23B1-F64E-0EA2E18E6AFC}"/>
              </a:ext>
            </a:extLst>
          </p:cNvPr>
          <p:cNvPicPr>
            <a:picLocks noChangeAspect="1"/>
          </p:cNvPicPr>
          <p:nvPr/>
        </p:nvPicPr>
        <p:blipFill>
          <a:blip r:embed="rId3"/>
          <a:stretch>
            <a:fillRect/>
          </a:stretch>
        </p:blipFill>
        <p:spPr>
          <a:xfrm>
            <a:off x="-3325188" y="2016133"/>
            <a:ext cx="3308556" cy="903827"/>
          </a:xfrm>
          <a:prstGeom prst="rect">
            <a:avLst/>
          </a:prstGeom>
        </p:spPr>
      </p:pic>
      <p:pic>
        <p:nvPicPr>
          <p:cNvPr id="5" name="Picture 4">
            <a:extLst>
              <a:ext uri="{FF2B5EF4-FFF2-40B4-BE49-F238E27FC236}">
                <a16:creationId xmlns:a16="http://schemas.microsoft.com/office/drawing/2014/main" id="{12EE913F-0FF0-4E96-51DD-52B84576723E}"/>
              </a:ext>
            </a:extLst>
          </p:cNvPr>
          <p:cNvPicPr>
            <a:picLocks noChangeAspect="1"/>
          </p:cNvPicPr>
          <p:nvPr/>
        </p:nvPicPr>
        <p:blipFill>
          <a:blip r:embed="rId4"/>
          <a:stretch>
            <a:fillRect/>
          </a:stretch>
        </p:blipFill>
        <p:spPr>
          <a:xfrm>
            <a:off x="-3325188" y="1446889"/>
            <a:ext cx="489247" cy="465810"/>
          </a:xfrm>
          <a:prstGeom prst="rect">
            <a:avLst/>
          </a:prstGeom>
        </p:spPr>
      </p:pic>
      <p:pic>
        <p:nvPicPr>
          <p:cNvPr id="6" name="Picture 5" descr="A paper with text on it&#10;&#10;AI-generated content may be incorrect.">
            <a:extLst>
              <a:ext uri="{FF2B5EF4-FFF2-40B4-BE49-F238E27FC236}">
                <a16:creationId xmlns:a16="http://schemas.microsoft.com/office/drawing/2014/main" id="{D1D96465-90E7-7CBF-9496-00B5C65D7BB5}"/>
              </a:ext>
            </a:extLst>
          </p:cNvPr>
          <p:cNvPicPr>
            <a:picLocks noChangeAspect="1"/>
          </p:cNvPicPr>
          <p:nvPr/>
        </p:nvPicPr>
        <p:blipFill>
          <a:blip r:embed="rId5"/>
          <a:stretch>
            <a:fillRect/>
          </a:stretch>
        </p:blipFill>
        <p:spPr>
          <a:xfrm>
            <a:off x="331711" y="1900021"/>
            <a:ext cx="2258290" cy="2998338"/>
          </a:xfrm>
          <a:prstGeom prst="rect">
            <a:avLst/>
          </a:prstGeom>
        </p:spPr>
      </p:pic>
      <p:sp>
        <p:nvSpPr>
          <p:cNvPr id="7" name="Bent Arrow 6">
            <a:extLst>
              <a:ext uri="{FF2B5EF4-FFF2-40B4-BE49-F238E27FC236}">
                <a16:creationId xmlns:a16="http://schemas.microsoft.com/office/drawing/2014/main" id="{96B006BB-7EB6-9313-3DD5-D9C4BAF6E68C}"/>
              </a:ext>
            </a:extLst>
          </p:cNvPr>
          <p:cNvSpPr/>
          <p:nvPr/>
        </p:nvSpPr>
        <p:spPr>
          <a:xfrm flipV="1">
            <a:off x="-1843311" y="3938041"/>
            <a:ext cx="653143" cy="75474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nvGrpSpPr>
          <p:cNvPr id="14" name="Group 13">
            <a:extLst>
              <a:ext uri="{FF2B5EF4-FFF2-40B4-BE49-F238E27FC236}">
                <a16:creationId xmlns:a16="http://schemas.microsoft.com/office/drawing/2014/main" id="{466CC85C-8563-2D6E-7055-1B4C792743E4}"/>
              </a:ext>
            </a:extLst>
          </p:cNvPr>
          <p:cNvGrpSpPr/>
          <p:nvPr/>
        </p:nvGrpSpPr>
        <p:grpSpPr>
          <a:xfrm>
            <a:off x="3151020" y="1912699"/>
            <a:ext cx="2886981" cy="2802192"/>
            <a:chOff x="7814882" y="2132248"/>
            <a:chExt cx="2886981" cy="2802192"/>
          </a:xfrm>
        </p:grpSpPr>
        <p:grpSp>
          <p:nvGrpSpPr>
            <p:cNvPr id="11" name="Group 10">
              <a:extLst>
                <a:ext uri="{FF2B5EF4-FFF2-40B4-BE49-F238E27FC236}">
                  <a16:creationId xmlns:a16="http://schemas.microsoft.com/office/drawing/2014/main" id="{E6B10BB0-DC12-DFA3-FF66-4B661B6579AE}"/>
                </a:ext>
              </a:extLst>
            </p:cNvPr>
            <p:cNvGrpSpPr/>
            <p:nvPr/>
          </p:nvGrpSpPr>
          <p:grpSpPr>
            <a:xfrm>
              <a:off x="7814882" y="2132248"/>
              <a:ext cx="2886981" cy="2802192"/>
              <a:chOff x="7814882" y="2132248"/>
              <a:chExt cx="2886981" cy="2802192"/>
            </a:xfrm>
          </p:grpSpPr>
          <p:sp>
            <p:nvSpPr>
              <p:cNvPr id="8" name="Right Arrow 7">
                <a:extLst>
                  <a:ext uri="{FF2B5EF4-FFF2-40B4-BE49-F238E27FC236}">
                    <a16:creationId xmlns:a16="http://schemas.microsoft.com/office/drawing/2014/main" id="{BAD7813E-3AC1-ECD9-E776-916633BC6BD0}"/>
                  </a:ext>
                </a:extLst>
              </p:cNvPr>
              <p:cNvSpPr/>
              <p:nvPr/>
            </p:nvSpPr>
            <p:spPr>
              <a:xfrm>
                <a:off x="7814882" y="3367147"/>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 name="Picture 9" descr="A white paper with black text&#10;&#10;AI-generated content may be incorrect.">
                <a:extLst>
                  <a:ext uri="{FF2B5EF4-FFF2-40B4-BE49-F238E27FC236}">
                    <a16:creationId xmlns:a16="http://schemas.microsoft.com/office/drawing/2014/main" id="{DC489761-CDB7-C35B-DD8F-5246F6705160}"/>
                  </a:ext>
                </a:extLst>
              </p:cNvPr>
              <p:cNvPicPr>
                <a:picLocks noChangeAspect="1"/>
              </p:cNvPicPr>
              <p:nvPr/>
            </p:nvPicPr>
            <p:blipFill>
              <a:blip r:embed="rId6"/>
              <a:stretch>
                <a:fillRect/>
              </a:stretch>
            </p:blipFill>
            <p:spPr>
              <a:xfrm>
                <a:off x="8705301" y="2132248"/>
                <a:ext cx="1996562" cy="2802192"/>
              </a:xfrm>
              <a:prstGeom prst="rect">
                <a:avLst/>
              </a:prstGeom>
              <a:ln>
                <a:solidFill>
                  <a:schemeClr val="accent1"/>
                </a:solidFill>
              </a:ln>
            </p:spPr>
          </p:pic>
        </p:grpSp>
        <p:pic>
          <p:nvPicPr>
            <p:cNvPr id="13" name="Picture 12" descr="A blue logo with text&#10;&#10;AI-generated content may be incorrect.">
              <a:extLst>
                <a:ext uri="{FF2B5EF4-FFF2-40B4-BE49-F238E27FC236}">
                  <a16:creationId xmlns:a16="http://schemas.microsoft.com/office/drawing/2014/main" id="{A43F9E3C-D947-A60E-719E-B5CB1975E17C}"/>
                </a:ext>
              </a:extLst>
            </p:cNvPr>
            <p:cNvPicPr>
              <a:picLocks noChangeAspect="1"/>
            </p:cNvPicPr>
            <p:nvPr/>
          </p:nvPicPr>
          <p:blipFill>
            <a:blip r:embed="rId7">
              <a:alphaModFix amt="70000"/>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4700"/>
                      </a14:imgEffect>
                      <a14:imgEffect>
                        <a14:saturation sat="0"/>
                      </a14:imgEffect>
                    </a14:imgLayer>
                  </a14:imgProps>
                </a:ext>
              </a:extLst>
            </a:blip>
            <a:stretch>
              <a:fillRect/>
            </a:stretch>
          </p:blipFill>
          <p:spPr>
            <a:xfrm>
              <a:off x="8830129" y="2222961"/>
              <a:ext cx="981109" cy="578296"/>
            </a:xfrm>
            <a:prstGeom prst="rect">
              <a:avLst/>
            </a:prstGeom>
          </p:spPr>
        </p:pic>
      </p:grpSp>
      <p:grpSp>
        <p:nvGrpSpPr>
          <p:cNvPr id="19" name="Group 18">
            <a:extLst>
              <a:ext uri="{FF2B5EF4-FFF2-40B4-BE49-F238E27FC236}">
                <a16:creationId xmlns:a16="http://schemas.microsoft.com/office/drawing/2014/main" id="{3BB9E0BE-61AA-7ADC-EFD2-B794480694AB}"/>
              </a:ext>
            </a:extLst>
          </p:cNvPr>
          <p:cNvGrpSpPr/>
          <p:nvPr/>
        </p:nvGrpSpPr>
        <p:grpSpPr>
          <a:xfrm>
            <a:off x="6744713" y="1901231"/>
            <a:ext cx="4600620" cy="1976613"/>
            <a:chOff x="8404178" y="2222962"/>
            <a:chExt cx="4600620" cy="1976613"/>
          </a:xfrm>
        </p:grpSpPr>
        <p:pic>
          <p:nvPicPr>
            <p:cNvPr id="16" name="Picture 15" descr="A screenshot of a computer&#10;&#10;AI-generated content may be incorrect.">
              <a:extLst>
                <a:ext uri="{FF2B5EF4-FFF2-40B4-BE49-F238E27FC236}">
                  <a16:creationId xmlns:a16="http://schemas.microsoft.com/office/drawing/2014/main" id="{C8F75D3F-A0D9-DA6A-9EB0-2FFF32690200}"/>
                </a:ext>
              </a:extLst>
            </p:cNvPr>
            <p:cNvPicPr>
              <a:picLocks noChangeAspect="1"/>
            </p:cNvPicPr>
            <p:nvPr/>
          </p:nvPicPr>
          <p:blipFill>
            <a:blip r:embed="rId9"/>
            <a:srcRect r="55956" b="58051"/>
            <a:stretch/>
          </p:blipFill>
          <p:spPr>
            <a:xfrm>
              <a:off x="8404178" y="2724752"/>
              <a:ext cx="4600620" cy="1474823"/>
            </a:xfrm>
            <a:prstGeom prst="rect">
              <a:avLst/>
            </a:prstGeom>
          </p:spPr>
        </p:pic>
        <p:sp>
          <p:nvSpPr>
            <p:cNvPr id="17" name="Bent Arrow 16">
              <a:extLst>
                <a:ext uri="{FF2B5EF4-FFF2-40B4-BE49-F238E27FC236}">
                  <a16:creationId xmlns:a16="http://schemas.microsoft.com/office/drawing/2014/main" id="{9A93DC40-7836-C658-3606-CD86E7691D31}"/>
                </a:ext>
              </a:extLst>
            </p:cNvPr>
            <p:cNvSpPr/>
            <p:nvPr/>
          </p:nvSpPr>
          <p:spPr>
            <a:xfrm rot="16200000" flipH="1" flipV="1">
              <a:off x="8435754" y="2195561"/>
              <a:ext cx="461664" cy="516465"/>
            </a:xfrm>
            <a:prstGeom prst="bentArrow">
              <a:avLst>
                <a:gd name="adj1" fmla="val 25000"/>
                <a:gd name="adj2" fmla="val 25000"/>
                <a:gd name="adj3" fmla="val 39541"/>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grpSp>
        <p:nvGrpSpPr>
          <p:cNvPr id="23" name="Group 22">
            <a:extLst>
              <a:ext uri="{FF2B5EF4-FFF2-40B4-BE49-F238E27FC236}">
                <a16:creationId xmlns:a16="http://schemas.microsoft.com/office/drawing/2014/main" id="{B195EAC7-BEF0-C419-5576-3C017AE47A10}"/>
              </a:ext>
            </a:extLst>
          </p:cNvPr>
          <p:cNvGrpSpPr/>
          <p:nvPr/>
        </p:nvGrpSpPr>
        <p:grpSpPr>
          <a:xfrm>
            <a:off x="6744712" y="3906428"/>
            <a:ext cx="4682031" cy="2562105"/>
            <a:chOff x="8404177" y="4160427"/>
            <a:chExt cx="4682031" cy="2562105"/>
          </a:xfrm>
        </p:grpSpPr>
        <p:sp>
          <p:nvSpPr>
            <p:cNvPr id="20" name="Right Arrow 19">
              <a:extLst>
                <a:ext uri="{FF2B5EF4-FFF2-40B4-BE49-F238E27FC236}">
                  <a16:creationId xmlns:a16="http://schemas.microsoft.com/office/drawing/2014/main" id="{D4773C7E-8BF2-B6B4-46A5-A93853E786B2}"/>
                </a:ext>
              </a:extLst>
            </p:cNvPr>
            <p:cNvSpPr/>
            <p:nvPr/>
          </p:nvSpPr>
          <p:spPr>
            <a:xfrm rot="5400000">
              <a:off x="10498539" y="4138656"/>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22" name="Picture 21" descr="A screenshot of a google school&#10;&#10;AI-generated content may be incorrect.">
              <a:extLst>
                <a:ext uri="{FF2B5EF4-FFF2-40B4-BE49-F238E27FC236}">
                  <a16:creationId xmlns:a16="http://schemas.microsoft.com/office/drawing/2014/main" id="{A48DBAE7-A56E-BB25-C29E-4C816BDBD240}"/>
                </a:ext>
              </a:extLst>
            </p:cNvPr>
            <p:cNvPicPr>
              <a:picLocks noChangeAspect="1"/>
            </p:cNvPicPr>
            <p:nvPr/>
          </p:nvPicPr>
          <p:blipFill>
            <a:blip r:embed="rId10"/>
            <a:stretch>
              <a:fillRect/>
            </a:stretch>
          </p:blipFill>
          <p:spPr>
            <a:xfrm>
              <a:off x="8404177" y="4806478"/>
              <a:ext cx="4682031" cy="1916054"/>
            </a:xfrm>
            <a:prstGeom prst="rect">
              <a:avLst/>
            </a:prstGeom>
          </p:spPr>
        </p:pic>
      </p:grpSp>
      <p:grpSp>
        <p:nvGrpSpPr>
          <p:cNvPr id="29" name="Group 28">
            <a:extLst>
              <a:ext uri="{FF2B5EF4-FFF2-40B4-BE49-F238E27FC236}">
                <a16:creationId xmlns:a16="http://schemas.microsoft.com/office/drawing/2014/main" id="{897A5A46-B494-E8BF-4084-5D2710DCD90C}"/>
              </a:ext>
            </a:extLst>
          </p:cNvPr>
          <p:cNvGrpSpPr/>
          <p:nvPr/>
        </p:nvGrpSpPr>
        <p:grpSpPr>
          <a:xfrm>
            <a:off x="261270" y="2450163"/>
            <a:ext cx="2714889" cy="3221265"/>
            <a:chOff x="261270" y="2450163"/>
            <a:chExt cx="2714889" cy="3221265"/>
          </a:xfrm>
        </p:grpSpPr>
        <p:sp>
          <p:nvSpPr>
            <p:cNvPr id="24" name="Rounded Rectangle 23">
              <a:extLst>
                <a:ext uri="{FF2B5EF4-FFF2-40B4-BE49-F238E27FC236}">
                  <a16:creationId xmlns:a16="http://schemas.microsoft.com/office/drawing/2014/main" id="{59147885-2B7F-9E15-8620-C176A5B2CAEF}"/>
                </a:ext>
              </a:extLst>
            </p:cNvPr>
            <p:cNvSpPr/>
            <p:nvPr/>
          </p:nvSpPr>
          <p:spPr>
            <a:xfrm>
              <a:off x="261270" y="3938041"/>
              <a:ext cx="2703273" cy="960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TextBox 25">
              <a:extLst>
                <a:ext uri="{FF2B5EF4-FFF2-40B4-BE49-F238E27FC236}">
                  <a16:creationId xmlns:a16="http://schemas.microsoft.com/office/drawing/2014/main" id="{8FEC77DB-97C7-6B79-093F-E385894D6CCB}"/>
                </a:ext>
              </a:extLst>
            </p:cNvPr>
            <p:cNvSpPr txBox="1"/>
            <p:nvPr/>
          </p:nvSpPr>
          <p:spPr>
            <a:xfrm>
              <a:off x="275996" y="5025097"/>
              <a:ext cx="2700163" cy="646331"/>
            </a:xfrm>
            <a:prstGeom prst="rect">
              <a:avLst/>
            </a:prstGeom>
            <a:noFill/>
          </p:spPr>
          <p:txBody>
            <a:bodyPr wrap="none" rtlCol="0">
              <a:spAutoFit/>
            </a:bodyPr>
            <a:lstStyle/>
            <a:p>
              <a:pPr algn="ctr"/>
              <a:r>
                <a:rPr lang="en-CL" b="1" dirty="0">
                  <a:solidFill>
                    <a:srgbClr val="FF0000"/>
                  </a:solidFill>
                </a:rPr>
                <a:t>Muchas de las referencias </a:t>
              </a:r>
            </a:p>
            <a:p>
              <a:pPr algn="ctr"/>
              <a:r>
                <a:rPr lang="en-CL" b="1" dirty="0">
                  <a:solidFill>
                    <a:srgbClr val="FF0000"/>
                  </a:solidFill>
                </a:rPr>
                <a:t>NO EXISTEN!!!</a:t>
              </a:r>
            </a:p>
          </p:txBody>
        </p:sp>
        <p:pic>
          <p:nvPicPr>
            <p:cNvPr id="28" name="Picture 27" descr="A yellow and blue emoji with a surprised expression&#10;&#10;AI-generated content may be incorrect.">
              <a:extLst>
                <a:ext uri="{FF2B5EF4-FFF2-40B4-BE49-F238E27FC236}">
                  <a16:creationId xmlns:a16="http://schemas.microsoft.com/office/drawing/2014/main" id="{5F0E584F-27E4-C0F1-8A5E-568C6B0EB752}"/>
                </a:ext>
              </a:extLst>
            </p:cNvPr>
            <p:cNvPicPr>
              <a:picLocks noChangeAspect="1"/>
            </p:cNvPicPr>
            <p:nvPr/>
          </p:nvPicPr>
          <p:blipFill>
            <a:blip r:embed="rId11"/>
            <a:stretch>
              <a:fillRect/>
            </a:stretch>
          </p:blipFill>
          <p:spPr>
            <a:xfrm>
              <a:off x="889006" y="2450163"/>
              <a:ext cx="1447800" cy="1371600"/>
            </a:xfrm>
            <a:prstGeom prst="rect">
              <a:avLst/>
            </a:prstGeom>
          </p:spPr>
        </p:pic>
      </p:grpSp>
    </p:spTree>
    <p:extLst>
      <p:ext uri="{BB962C8B-B14F-4D97-AF65-F5344CB8AC3E}">
        <p14:creationId xmlns:p14="http://schemas.microsoft.com/office/powerpoint/2010/main" val="3423931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3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E9C754-E7BC-5B54-E5AB-70F798FD1DA3}"/>
              </a:ext>
            </a:extLst>
          </p:cNvPr>
          <p:cNvSpPr txBox="1"/>
          <p:nvPr/>
        </p:nvSpPr>
        <p:spPr>
          <a:xfrm>
            <a:off x="3066004" y="3105834"/>
            <a:ext cx="6521657" cy="646331"/>
          </a:xfrm>
          <a:prstGeom prst="rect">
            <a:avLst/>
          </a:prstGeom>
          <a:noFill/>
        </p:spPr>
        <p:txBody>
          <a:bodyPr wrap="none" rtlCol="0">
            <a:spAutoFit/>
          </a:bodyPr>
          <a:lstStyle/>
          <a:p>
            <a:r>
              <a:rPr lang="es-ES_tradnl" sz="3600" noProof="0" dirty="0">
                <a:solidFill>
                  <a:srgbClr val="0070C0"/>
                </a:solidFill>
                <a:latin typeface="Gill Sans MT" panose="020B0502020104020203" pitchFamily="34" charset="77"/>
              </a:rPr>
              <a:t>Más ejemplos de lo feo de la IA…</a:t>
            </a:r>
          </a:p>
        </p:txBody>
      </p:sp>
    </p:spTree>
    <p:extLst>
      <p:ext uri="{BB962C8B-B14F-4D97-AF65-F5344CB8AC3E}">
        <p14:creationId xmlns:p14="http://schemas.microsoft.com/office/powerpoint/2010/main" val="2995024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App: ¿cómo hacer un DeepFake y cómo funciona la app? - Cultura Geek">
            <a:extLst>
              <a:ext uri="{FF2B5EF4-FFF2-40B4-BE49-F238E27FC236}">
                <a16:creationId xmlns:a16="http://schemas.microsoft.com/office/drawing/2014/main" id="{EC1EFA6A-F224-204F-AFB7-C59247CCF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14" y="1154770"/>
            <a:ext cx="7794171" cy="4879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42734D-EA75-3D42-B74A-2890F750882F}"/>
              </a:ext>
            </a:extLst>
          </p:cNvPr>
          <p:cNvSpPr txBox="1"/>
          <p:nvPr/>
        </p:nvSpPr>
        <p:spPr>
          <a:xfrm>
            <a:off x="1524001" y="6388443"/>
            <a:ext cx="7306167" cy="369332"/>
          </a:xfrm>
          <a:prstGeom prst="rect">
            <a:avLst/>
          </a:prstGeom>
          <a:noFill/>
        </p:spPr>
        <p:txBody>
          <a:bodyPr wrap="none" rtlCol="0">
            <a:spAutoFit/>
          </a:bodyPr>
          <a:lstStyle/>
          <a:p>
            <a:r>
              <a:rPr lang="en-AU" dirty="0">
                <a:solidFill>
                  <a:schemeClr val="tx1">
                    <a:lumMod val="50000"/>
                    <a:lumOff val="50000"/>
                  </a:schemeClr>
                </a:solidFill>
                <a:hlinkClick r:id="rId4" tooltip="FakeApp: ¿cómo hacer un DeepFake y cómo funciona la app? - Cultura Geek">
                  <a:extLst>
                    <a:ext uri="{A12FA001-AC4F-418D-AE19-62706E023703}">
                      <ahyp:hlinkClr xmlns:ahyp="http://schemas.microsoft.com/office/drawing/2018/hyperlinkcolor" val="tx"/>
                    </a:ext>
                  </a:extLst>
                </a:hlinkClick>
              </a:rPr>
              <a:t>FakeApp: ¿cómo hacer un DeepFake y cómo funciona la app? - Cultura Geek</a:t>
            </a:r>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BD40694A-F01F-4D52-DE8A-2ABC7E521940}"/>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691379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8 steps to verify Deep Fake videos | by Konrad Weber | Medium">
            <a:extLst>
              <a:ext uri="{FF2B5EF4-FFF2-40B4-BE49-F238E27FC236}">
                <a16:creationId xmlns:a16="http://schemas.microsoft.com/office/drawing/2014/main" id="{3C44732A-D65A-4240-BE9C-5CF843347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271" y="1553029"/>
            <a:ext cx="8357958" cy="4039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2E6E61-E153-EE44-B743-8A790B594FEF}"/>
              </a:ext>
            </a:extLst>
          </p:cNvPr>
          <p:cNvSpPr txBox="1"/>
          <p:nvPr/>
        </p:nvSpPr>
        <p:spPr>
          <a:xfrm>
            <a:off x="1659924" y="6079525"/>
            <a:ext cx="6197466" cy="369332"/>
          </a:xfrm>
          <a:prstGeom prst="rect">
            <a:avLst/>
          </a:prstGeom>
          <a:noFill/>
        </p:spPr>
        <p:txBody>
          <a:bodyPr wrap="none" rtlCol="0">
            <a:spAutoFit/>
          </a:bodyPr>
          <a:lstStyle/>
          <a:p>
            <a:r>
              <a:rPr lang="en-AU" dirty="0">
                <a:solidFill>
                  <a:schemeClr val="tx1">
                    <a:lumMod val="50000"/>
                    <a:lumOff val="50000"/>
                  </a:schemeClr>
                </a:solidFill>
                <a:hlinkClick r:id="rId3" tooltip="8 steps to verify Deep Fake videos | by Konrad Weber | Medium">
                  <a:extLst>
                    <a:ext uri="{A12FA001-AC4F-418D-AE19-62706E023703}">
                      <ahyp:hlinkClr xmlns:ahyp="http://schemas.microsoft.com/office/drawing/2018/hyperlinkcolor" val="tx"/>
                    </a:ext>
                  </a:extLst>
                </a:hlinkClick>
              </a:rPr>
              <a:t>8 steps to verify Deep Fake videos | by Konrad Weber | Medium</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A6AA11BD-C758-2AE3-CA6E-FA728B81531D}"/>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572109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4974</TotalTime>
  <Words>3150</Words>
  <Application>Microsoft Macintosh PowerPoint</Application>
  <PresentationFormat>Widescreen</PresentationFormat>
  <Paragraphs>471</Paragraphs>
  <Slides>112</Slides>
  <Notes>29</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Arial</vt:lpstr>
      <vt:lpstr>Calibri</vt:lpstr>
      <vt:lpstr>Calibri Light</vt:lpstr>
      <vt:lpstr>Consolas</vt:lpstr>
      <vt:lpstr>Gill Sans MT</vt:lpstr>
      <vt:lpstr>Harding</vt:lpstr>
      <vt:lpstr>Poppins</vt:lpstr>
      <vt:lpstr>Segoe UI Black</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40</cp:revision>
  <dcterms:created xsi:type="dcterms:W3CDTF">2023-08-03T12:59:49Z</dcterms:created>
  <dcterms:modified xsi:type="dcterms:W3CDTF">2025-11-13T13:20:50Z</dcterms:modified>
</cp:coreProperties>
</file>